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70" r:id="rId5"/>
    <p:sldId id="271" r:id="rId6"/>
    <p:sldId id="262" r:id="rId7"/>
    <p:sldId id="260" r:id="rId8"/>
    <p:sldId id="272" r:id="rId9"/>
    <p:sldId id="279" r:id="rId10"/>
    <p:sldId id="285" r:id="rId11"/>
    <p:sldId id="286" r:id="rId12"/>
    <p:sldId id="287" r:id="rId13"/>
    <p:sldId id="288" r:id="rId14"/>
    <p:sldId id="274" r:id="rId15"/>
    <p:sldId id="266" r:id="rId16"/>
    <p:sldId id="259" r:id="rId17"/>
    <p:sldId id="290" r:id="rId18"/>
    <p:sldId id="291" r:id="rId19"/>
    <p:sldId id="292" r:id="rId20"/>
    <p:sldId id="302" r:id="rId21"/>
    <p:sldId id="303" r:id="rId22"/>
    <p:sldId id="304" r:id="rId23"/>
    <p:sldId id="305" r:id="rId24"/>
    <p:sldId id="306" r:id="rId25"/>
    <p:sldId id="307" r:id="rId26"/>
    <p:sldId id="308" r:id="rId27"/>
    <p:sldId id="299" r:id="rId28"/>
    <p:sldId id="300" r:id="rId29"/>
    <p:sldId id="301" r:id="rId30"/>
    <p:sldId id="293" r:id="rId31"/>
    <p:sldId id="297" r:id="rId32"/>
    <p:sldId id="298" r:id="rId33"/>
    <p:sldId id="277" r:id="rId34"/>
    <p:sldId id="278" r:id="rId35"/>
    <p:sldId id="284" r:id="rId36"/>
    <p:sldId id="269" r:id="rId37"/>
    <p:sldId id="295" r:id="rId38"/>
    <p:sldId id="296" r:id="rId39"/>
    <p:sldId id="289"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E6"/>
    <a:srgbClr val="DC2440"/>
    <a:srgbClr val="C00000"/>
    <a:srgbClr val="FFFFFF"/>
    <a:srgbClr val="FFC4C6"/>
    <a:srgbClr val="E2CFFE"/>
    <a:srgbClr val="FF89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6"/>
    <p:restoredTop sz="95141"/>
  </p:normalViewPr>
  <p:slideViewPr>
    <p:cSldViewPr snapToGrid="0" snapToObjects="1">
      <p:cViewPr>
        <p:scale>
          <a:sx n="86" d="100"/>
          <a:sy n="86" d="100"/>
        </p:scale>
        <p:origin x="138"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8F434F-748A-4775-83B5-213DDB13A21B}"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SG"/>
        </a:p>
      </dgm:t>
    </dgm:pt>
    <dgm:pt modelId="{5DC9FC50-F258-4D5D-9D64-9557976A4D38}">
      <dgm:prSet phldrT="[Text]"/>
      <dgm:spPr/>
      <dgm:t>
        <a:bodyPr/>
        <a:lstStyle/>
        <a:p>
          <a:r>
            <a:rPr lang="en-US" dirty="0">
              <a:latin typeface="Gill Sans" charset="0"/>
              <a:ea typeface="Gill Sans" charset="0"/>
              <a:cs typeface="Gill Sans" charset="0"/>
            </a:rPr>
            <a:t>1. </a:t>
          </a:r>
          <a:r>
            <a:rPr lang="en-US" dirty="0" err="1">
              <a:latin typeface="Gill Sans" charset="0"/>
              <a:ea typeface="Gill Sans" charset="0"/>
              <a:cs typeface="Gill Sans" charset="0"/>
            </a:rPr>
            <a:t>Rpart</a:t>
          </a:r>
          <a:r>
            <a:rPr lang="en-US" dirty="0">
              <a:latin typeface="Gill Sans" charset="0"/>
              <a:ea typeface="Gill Sans" charset="0"/>
              <a:cs typeface="Gill Sans" charset="0"/>
            </a:rPr>
            <a:t> with default specifications; no input parameters, used as base model for comparison.</a:t>
          </a:r>
          <a:endParaRPr lang="en-SG" dirty="0"/>
        </a:p>
      </dgm:t>
    </dgm:pt>
    <dgm:pt modelId="{F96E74E9-E712-4EE3-AD2F-27D217330B56}" type="parTrans" cxnId="{D013DDD2-A516-4DC9-B04D-806ED01986B3}">
      <dgm:prSet/>
      <dgm:spPr/>
      <dgm:t>
        <a:bodyPr/>
        <a:lstStyle/>
        <a:p>
          <a:endParaRPr lang="en-SG"/>
        </a:p>
      </dgm:t>
    </dgm:pt>
    <dgm:pt modelId="{95FDAD84-C66C-4E7E-B4C7-F036A61EEBF8}" type="sibTrans" cxnId="{D013DDD2-A516-4DC9-B04D-806ED01986B3}">
      <dgm:prSet/>
      <dgm:spPr/>
      <dgm:t>
        <a:bodyPr/>
        <a:lstStyle/>
        <a:p>
          <a:endParaRPr lang="en-SG"/>
        </a:p>
      </dgm:t>
    </dgm:pt>
    <dgm:pt modelId="{497712F9-94AE-4D35-A9A5-92E2599D1EAB}">
      <dgm:prSet phldrT="[Text]"/>
      <dgm:spPr/>
      <dgm:t>
        <a:bodyPr/>
        <a:lstStyle/>
        <a:p>
          <a:r>
            <a:rPr lang="en-US" dirty="0">
              <a:latin typeface="Gill Sans" charset="0"/>
              <a:ea typeface="Gill Sans" charset="0"/>
              <a:cs typeface="Gill Sans" charset="0"/>
            </a:rPr>
            <a:t>2. Set CP to 0 and grow tree out to maximum, followed by pruning using CP with lowest </a:t>
          </a:r>
          <a:r>
            <a:rPr lang="en-US" dirty="0" err="1">
              <a:latin typeface="Gill Sans" charset="0"/>
              <a:ea typeface="Gill Sans" charset="0"/>
              <a:cs typeface="Gill Sans" charset="0"/>
            </a:rPr>
            <a:t>xerror</a:t>
          </a:r>
          <a:r>
            <a:rPr lang="en-US" dirty="0">
              <a:latin typeface="Gill Sans" charset="0"/>
              <a:ea typeface="Gill Sans" charset="0"/>
              <a:cs typeface="Gill Sans" charset="0"/>
            </a:rPr>
            <a:t> value.</a:t>
          </a:r>
          <a:endParaRPr lang="en-SG" dirty="0"/>
        </a:p>
      </dgm:t>
    </dgm:pt>
    <dgm:pt modelId="{7275E51F-6E16-41D6-BB73-0072D2F757F7}" type="parTrans" cxnId="{5947AD2C-9909-486C-A7C5-911FA020EC90}">
      <dgm:prSet/>
      <dgm:spPr/>
      <dgm:t>
        <a:bodyPr/>
        <a:lstStyle/>
        <a:p>
          <a:endParaRPr lang="en-SG"/>
        </a:p>
      </dgm:t>
    </dgm:pt>
    <dgm:pt modelId="{4DB6929B-86CE-4F24-82C6-1453861345E1}" type="sibTrans" cxnId="{5947AD2C-9909-486C-A7C5-911FA020EC90}">
      <dgm:prSet/>
      <dgm:spPr/>
      <dgm:t>
        <a:bodyPr/>
        <a:lstStyle/>
        <a:p>
          <a:endParaRPr lang="en-SG"/>
        </a:p>
      </dgm:t>
    </dgm:pt>
    <dgm:pt modelId="{DC9E1FAD-D020-492A-8BCE-BF3D32807B3E}">
      <dgm:prSet phldrT="[Text]"/>
      <dgm:spPr/>
      <dgm:t>
        <a:bodyPr/>
        <a:lstStyle/>
        <a:p>
          <a:r>
            <a:rPr lang="en-US" dirty="0">
              <a:latin typeface="Gill Sans" charset="0"/>
              <a:ea typeface="Gill Sans" charset="0"/>
              <a:cs typeface="Gill Sans" charset="0"/>
            </a:rPr>
            <a:t>3. </a:t>
          </a:r>
          <a:r>
            <a:rPr lang="en-US" dirty="0" err="1">
              <a:latin typeface="Gill Sans" charset="0"/>
              <a:ea typeface="Gill Sans" charset="0"/>
              <a:cs typeface="Gill Sans" charset="0"/>
            </a:rPr>
            <a:t>Rpart</a:t>
          </a:r>
          <a:r>
            <a:rPr lang="en-US" dirty="0">
              <a:latin typeface="Gill Sans" charset="0"/>
              <a:ea typeface="Gill Sans" charset="0"/>
              <a:cs typeface="Gill Sans" charset="0"/>
            </a:rPr>
            <a:t> with important parameters; variables selected from (1) based on importance, using </a:t>
          </a:r>
          <a:r>
            <a:rPr lang="en-US" dirty="0" err="1">
              <a:latin typeface="Gill Sans" charset="0"/>
              <a:ea typeface="Gill Sans" charset="0"/>
              <a:cs typeface="Gill Sans" charset="0"/>
            </a:rPr>
            <a:t>varImp</a:t>
          </a:r>
          <a:r>
            <a:rPr lang="en-US" dirty="0">
              <a:latin typeface="Gill Sans" charset="0"/>
              <a:ea typeface="Gill Sans" charset="0"/>
              <a:cs typeface="Gill Sans" charset="0"/>
            </a:rPr>
            <a:t> function.</a:t>
          </a:r>
          <a:endParaRPr lang="en-SG" dirty="0"/>
        </a:p>
      </dgm:t>
    </dgm:pt>
    <dgm:pt modelId="{16AF9FD2-E0C0-4227-BF04-2646AD07CC68}" type="parTrans" cxnId="{FF917EF2-141A-4A5B-BBEC-CAAADD6426D9}">
      <dgm:prSet/>
      <dgm:spPr/>
      <dgm:t>
        <a:bodyPr/>
        <a:lstStyle/>
        <a:p>
          <a:endParaRPr lang="en-SG"/>
        </a:p>
      </dgm:t>
    </dgm:pt>
    <dgm:pt modelId="{9DDE522A-7B00-4DD3-805A-0D95C93A47EA}" type="sibTrans" cxnId="{FF917EF2-141A-4A5B-BBEC-CAAADD6426D9}">
      <dgm:prSet/>
      <dgm:spPr/>
      <dgm:t>
        <a:bodyPr/>
        <a:lstStyle/>
        <a:p>
          <a:endParaRPr lang="en-SG"/>
        </a:p>
      </dgm:t>
    </dgm:pt>
    <dgm:pt modelId="{47078C30-CE6B-4F91-8146-B34E937C2F69}">
      <dgm:prSet phldrT="[Text]"/>
      <dgm:spPr/>
      <dgm:t>
        <a:bodyPr/>
        <a:lstStyle/>
        <a:p>
          <a:r>
            <a:rPr lang="en-US" dirty="0">
              <a:latin typeface="Gill Sans" charset="0"/>
              <a:ea typeface="Gill Sans" charset="0"/>
              <a:cs typeface="Gill Sans" charset="0"/>
            </a:rPr>
            <a:t>4. Train </a:t>
          </a:r>
          <a:r>
            <a:rPr lang="en-US" dirty="0" err="1">
              <a:latin typeface="Gill Sans" charset="0"/>
              <a:ea typeface="Gill Sans" charset="0"/>
              <a:cs typeface="Gill Sans" charset="0"/>
            </a:rPr>
            <a:t>rpart</a:t>
          </a:r>
          <a:r>
            <a:rPr lang="en-US" dirty="0">
              <a:latin typeface="Gill Sans" charset="0"/>
              <a:ea typeface="Gill Sans" charset="0"/>
              <a:cs typeface="Gill Sans" charset="0"/>
            </a:rPr>
            <a:t> based on depth using caret. No further adjustments for CP needed.</a:t>
          </a:r>
          <a:endParaRPr lang="en-SG" dirty="0"/>
        </a:p>
      </dgm:t>
    </dgm:pt>
    <dgm:pt modelId="{C1A4387B-FDD6-488F-B32C-7334966F8A7A}" type="parTrans" cxnId="{C3326DF5-7418-42B0-B06C-01CF44CAC1EE}">
      <dgm:prSet/>
      <dgm:spPr/>
      <dgm:t>
        <a:bodyPr/>
        <a:lstStyle/>
        <a:p>
          <a:endParaRPr lang="en-SG"/>
        </a:p>
      </dgm:t>
    </dgm:pt>
    <dgm:pt modelId="{19A951DC-9A20-4F69-A419-A90DA0D08FF8}" type="sibTrans" cxnId="{C3326DF5-7418-42B0-B06C-01CF44CAC1EE}">
      <dgm:prSet/>
      <dgm:spPr/>
      <dgm:t>
        <a:bodyPr/>
        <a:lstStyle/>
        <a:p>
          <a:endParaRPr lang="en-SG"/>
        </a:p>
      </dgm:t>
    </dgm:pt>
    <dgm:pt modelId="{68D8B4B1-22F1-4C6E-AAE8-4F61097B9B7E}" type="pres">
      <dgm:prSet presAssocID="{2D8F434F-748A-4775-83B5-213DDB13A21B}" presName="outerComposite" presStyleCnt="0">
        <dgm:presLayoutVars>
          <dgm:chMax val="5"/>
          <dgm:dir/>
          <dgm:resizeHandles val="exact"/>
        </dgm:presLayoutVars>
      </dgm:prSet>
      <dgm:spPr/>
    </dgm:pt>
    <dgm:pt modelId="{B1FABEE0-8ECB-431D-B6AE-4C8D0881DE66}" type="pres">
      <dgm:prSet presAssocID="{2D8F434F-748A-4775-83B5-213DDB13A21B}" presName="dummyMaxCanvas" presStyleCnt="0">
        <dgm:presLayoutVars/>
      </dgm:prSet>
      <dgm:spPr/>
    </dgm:pt>
    <dgm:pt modelId="{648AFC36-8093-4A5C-BBD2-CF64DE45AD01}" type="pres">
      <dgm:prSet presAssocID="{2D8F434F-748A-4775-83B5-213DDB13A21B}" presName="FourNodes_1" presStyleLbl="node1" presStyleIdx="0" presStyleCnt="4">
        <dgm:presLayoutVars>
          <dgm:bulletEnabled val="1"/>
        </dgm:presLayoutVars>
      </dgm:prSet>
      <dgm:spPr/>
    </dgm:pt>
    <dgm:pt modelId="{1359C02D-4D7D-4D3A-BED5-0D2E33884402}" type="pres">
      <dgm:prSet presAssocID="{2D8F434F-748A-4775-83B5-213DDB13A21B}" presName="FourNodes_2" presStyleLbl="node1" presStyleIdx="1" presStyleCnt="4">
        <dgm:presLayoutVars>
          <dgm:bulletEnabled val="1"/>
        </dgm:presLayoutVars>
      </dgm:prSet>
      <dgm:spPr/>
    </dgm:pt>
    <dgm:pt modelId="{60CF7286-A92D-438D-9EDC-FC1980B72BC7}" type="pres">
      <dgm:prSet presAssocID="{2D8F434F-748A-4775-83B5-213DDB13A21B}" presName="FourNodes_3" presStyleLbl="node1" presStyleIdx="2" presStyleCnt="4">
        <dgm:presLayoutVars>
          <dgm:bulletEnabled val="1"/>
        </dgm:presLayoutVars>
      </dgm:prSet>
      <dgm:spPr/>
    </dgm:pt>
    <dgm:pt modelId="{B48CAC60-B387-4890-9553-ACF604A975B0}" type="pres">
      <dgm:prSet presAssocID="{2D8F434F-748A-4775-83B5-213DDB13A21B}" presName="FourNodes_4" presStyleLbl="node1" presStyleIdx="3" presStyleCnt="4">
        <dgm:presLayoutVars>
          <dgm:bulletEnabled val="1"/>
        </dgm:presLayoutVars>
      </dgm:prSet>
      <dgm:spPr/>
    </dgm:pt>
    <dgm:pt modelId="{B8823B48-EBC9-4BB8-8AFA-89995D9D98BF}" type="pres">
      <dgm:prSet presAssocID="{2D8F434F-748A-4775-83B5-213DDB13A21B}" presName="FourConn_1-2" presStyleLbl="fgAccFollowNode1" presStyleIdx="0" presStyleCnt="3">
        <dgm:presLayoutVars>
          <dgm:bulletEnabled val="1"/>
        </dgm:presLayoutVars>
      </dgm:prSet>
      <dgm:spPr/>
    </dgm:pt>
    <dgm:pt modelId="{FB63145B-556B-49DB-A38B-5B6B76014F3C}" type="pres">
      <dgm:prSet presAssocID="{2D8F434F-748A-4775-83B5-213DDB13A21B}" presName="FourConn_2-3" presStyleLbl="fgAccFollowNode1" presStyleIdx="1" presStyleCnt="3">
        <dgm:presLayoutVars>
          <dgm:bulletEnabled val="1"/>
        </dgm:presLayoutVars>
      </dgm:prSet>
      <dgm:spPr/>
    </dgm:pt>
    <dgm:pt modelId="{9B2032C2-F124-46D6-836B-115A2BEB9D8D}" type="pres">
      <dgm:prSet presAssocID="{2D8F434F-748A-4775-83B5-213DDB13A21B}" presName="FourConn_3-4" presStyleLbl="fgAccFollowNode1" presStyleIdx="2" presStyleCnt="3">
        <dgm:presLayoutVars>
          <dgm:bulletEnabled val="1"/>
        </dgm:presLayoutVars>
      </dgm:prSet>
      <dgm:spPr/>
    </dgm:pt>
    <dgm:pt modelId="{B0E1758E-969C-475B-8D2C-8BB207022B28}" type="pres">
      <dgm:prSet presAssocID="{2D8F434F-748A-4775-83B5-213DDB13A21B}" presName="FourNodes_1_text" presStyleLbl="node1" presStyleIdx="3" presStyleCnt="4">
        <dgm:presLayoutVars>
          <dgm:bulletEnabled val="1"/>
        </dgm:presLayoutVars>
      </dgm:prSet>
      <dgm:spPr/>
    </dgm:pt>
    <dgm:pt modelId="{00360C49-3C7F-4CF6-9B84-FD20D472E8CC}" type="pres">
      <dgm:prSet presAssocID="{2D8F434F-748A-4775-83B5-213DDB13A21B}" presName="FourNodes_2_text" presStyleLbl="node1" presStyleIdx="3" presStyleCnt="4">
        <dgm:presLayoutVars>
          <dgm:bulletEnabled val="1"/>
        </dgm:presLayoutVars>
      </dgm:prSet>
      <dgm:spPr/>
    </dgm:pt>
    <dgm:pt modelId="{1117C8F8-FFFD-427B-A55F-75672C7A78C2}" type="pres">
      <dgm:prSet presAssocID="{2D8F434F-748A-4775-83B5-213DDB13A21B}" presName="FourNodes_3_text" presStyleLbl="node1" presStyleIdx="3" presStyleCnt="4">
        <dgm:presLayoutVars>
          <dgm:bulletEnabled val="1"/>
        </dgm:presLayoutVars>
      </dgm:prSet>
      <dgm:spPr/>
    </dgm:pt>
    <dgm:pt modelId="{6803B1FE-6F50-4A46-8B00-D4220E91760C}" type="pres">
      <dgm:prSet presAssocID="{2D8F434F-748A-4775-83B5-213DDB13A21B}" presName="FourNodes_4_text" presStyleLbl="node1" presStyleIdx="3" presStyleCnt="4">
        <dgm:presLayoutVars>
          <dgm:bulletEnabled val="1"/>
        </dgm:presLayoutVars>
      </dgm:prSet>
      <dgm:spPr/>
    </dgm:pt>
  </dgm:ptLst>
  <dgm:cxnLst>
    <dgm:cxn modelId="{2D383315-BAED-4A4C-BCFA-AF8D74331892}" type="presOf" srcId="{DC9E1FAD-D020-492A-8BCE-BF3D32807B3E}" destId="{60CF7286-A92D-438D-9EDC-FC1980B72BC7}" srcOrd="0" destOrd="0" presId="urn:microsoft.com/office/officeart/2005/8/layout/vProcess5"/>
    <dgm:cxn modelId="{97EDA628-955B-5542-B703-5E7D877568F0}" type="presOf" srcId="{95FDAD84-C66C-4E7E-B4C7-F036A61EEBF8}" destId="{B8823B48-EBC9-4BB8-8AFA-89995D9D98BF}" srcOrd="0" destOrd="0" presId="urn:microsoft.com/office/officeart/2005/8/layout/vProcess5"/>
    <dgm:cxn modelId="{5947AD2C-9909-486C-A7C5-911FA020EC90}" srcId="{2D8F434F-748A-4775-83B5-213DDB13A21B}" destId="{497712F9-94AE-4D35-A9A5-92E2599D1EAB}" srcOrd="1" destOrd="0" parTransId="{7275E51F-6E16-41D6-BB73-0072D2F757F7}" sibTransId="{4DB6929B-86CE-4F24-82C6-1453861345E1}"/>
    <dgm:cxn modelId="{3D051730-95E1-CD45-A14E-0CB58F9877DC}" type="presOf" srcId="{497712F9-94AE-4D35-A9A5-92E2599D1EAB}" destId="{00360C49-3C7F-4CF6-9B84-FD20D472E8CC}" srcOrd="1" destOrd="0" presId="urn:microsoft.com/office/officeart/2005/8/layout/vProcess5"/>
    <dgm:cxn modelId="{1AFE8134-888F-B543-9C20-9938256FE45C}" type="presOf" srcId="{5DC9FC50-F258-4D5D-9D64-9557976A4D38}" destId="{B0E1758E-969C-475B-8D2C-8BB207022B28}" srcOrd="1" destOrd="0" presId="urn:microsoft.com/office/officeart/2005/8/layout/vProcess5"/>
    <dgm:cxn modelId="{9DF60D5C-8607-C841-8DE9-66B32AA68605}" type="presOf" srcId="{4DB6929B-86CE-4F24-82C6-1453861345E1}" destId="{FB63145B-556B-49DB-A38B-5B6B76014F3C}" srcOrd="0" destOrd="0" presId="urn:microsoft.com/office/officeart/2005/8/layout/vProcess5"/>
    <dgm:cxn modelId="{58E7AC79-0675-774C-8C80-E7BEC6202755}" type="presOf" srcId="{47078C30-CE6B-4F91-8146-B34E937C2F69}" destId="{6803B1FE-6F50-4A46-8B00-D4220E91760C}" srcOrd="1" destOrd="0" presId="urn:microsoft.com/office/officeart/2005/8/layout/vProcess5"/>
    <dgm:cxn modelId="{DE9F47A9-A014-0447-AD7D-7149C3C90C2D}" type="presOf" srcId="{47078C30-CE6B-4F91-8146-B34E937C2F69}" destId="{B48CAC60-B387-4890-9553-ACF604A975B0}" srcOrd="0" destOrd="0" presId="urn:microsoft.com/office/officeart/2005/8/layout/vProcess5"/>
    <dgm:cxn modelId="{B9341FB9-7400-AB4A-BDD2-C05442E7D71B}" type="presOf" srcId="{9DDE522A-7B00-4DD3-805A-0D95C93A47EA}" destId="{9B2032C2-F124-46D6-836B-115A2BEB9D8D}" srcOrd="0" destOrd="0" presId="urn:microsoft.com/office/officeart/2005/8/layout/vProcess5"/>
    <dgm:cxn modelId="{A19353CE-4D0E-5D49-AAE9-F17DCA52C59E}" type="presOf" srcId="{2D8F434F-748A-4775-83B5-213DDB13A21B}" destId="{68D8B4B1-22F1-4C6E-AAE8-4F61097B9B7E}" srcOrd="0" destOrd="0" presId="urn:microsoft.com/office/officeart/2005/8/layout/vProcess5"/>
    <dgm:cxn modelId="{D013DDD2-A516-4DC9-B04D-806ED01986B3}" srcId="{2D8F434F-748A-4775-83B5-213DDB13A21B}" destId="{5DC9FC50-F258-4D5D-9D64-9557976A4D38}" srcOrd="0" destOrd="0" parTransId="{F96E74E9-E712-4EE3-AD2F-27D217330B56}" sibTransId="{95FDAD84-C66C-4E7E-B4C7-F036A61EEBF8}"/>
    <dgm:cxn modelId="{D1FB63E3-DC53-B242-A3EA-38D117C9A3C3}" type="presOf" srcId="{5DC9FC50-F258-4D5D-9D64-9557976A4D38}" destId="{648AFC36-8093-4A5C-BBD2-CF64DE45AD01}" srcOrd="0" destOrd="0" presId="urn:microsoft.com/office/officeart/2005/8/layout/vProcess5"/>
    <dgm:cxn modelId="{463DA2E6-CBC5-084A-BC88-0588183BCFE6}" type="presOf" srcId="{DC9E1FAD-D020-492A-8BCE-BF3D32807B3E}" destId="{1117C8F8-FFFD-427B-A55F-75672C7A78C2}" srcOrd="1" destOrd="0" presId="urn:microsoft.com/office/officeart/2005/8/layout/vProcess5"/>
    <dgm:cxn modelId="{FF917EF2-141A-4A5B-BBEC-CAAADD6426D9}" srcId="{2D8F434F-748A-4775-83B5-213DDB13A21B}" destId="{DC9E1FAD-D020-492A-8BCE-BF3D32807B3E}" srcOrd="2" destOrd="0" parTransId="{16AF9FD2-E0C0-4227-BF04-2646AD07CC68}" sibTransId="{9DDE522A-7B00-4DD3-805A-0D95C93A47EA}"/>
    <dgm:cxn modelId="{C3326DF5-7418-42B0-B06C-01CF44CAC1EE}" srcId="{2D8F434F-748A-4775-83B5-213DDB13A21B}" destId="{47078C30-CE6B-4F91-8146-B34E937C2F69}" srcOrd="3" destOrd="0" parTransId="{C1A4387B-FDD6-488F-B32C-7334966F8A7A}" sibTransId="{19A951DC-9A20-4F69-A419-A90DA0D08FF8}"/>
    <dgm:cxn modelId="{2440C2FE-691B-5046-A822-D7C98B70E58E}" type="presOf" srcId="{497712F9-94AE-4D35-A9A5-92E2599D1EAB}" destId="{1359C02D-4D7D-4D3A-BED5-0D2E33884402}" srcOrd="0" destOrd="0" presId="urn:microsoft.com/office/officeart/2005/8/layout/vProcess5"/>
    <dgm:cxn modelId="{9148B58C-3573-F045-B971-2E943CDE0D52}" type="presParOf" srcId="{68D8B4B1-22F1-4C6E-AAE8-4F61097B9B7E}" destId="{B1FABEE0-8ECB-431D-B6AE-4C8D0881DE66}" srcOrd="0" destOrd="0" presId="urn:microsoft.com/office/officeart/2005/8/layout/vProcess5"/>
    <dgm:cxn modelId="{7F36A084-7BFB-D447-9404-DB054A2ACACB}" type="presParOf" srcId="{68D8B4B1-22F1-4C6E-AAE8-4F61097B9B7E}" destId="{648AFC36-8093-4A5C-BBD2-CF64DE45AD01}" srcOrd="1" destOrd="0" presId="urn:microsoft.com/office/officeart/2005/8/layout/vProcess5"/>
    <dgm:cxn modelId="{F8A891B6-D2A5-D748-8459-C3DB9D0234A6}" type="presParOf" srcId="{68D8B4B1-22F1-4C6E-AAE8-4F61097B9B7E}" destId="{1359C02D-4D7D-4D3A-BED5-0D2E33884402}" srcOrd="2" destOrd="0" presId="urn:microsoft.com/office/officeart/2005/8/layout/vProcess5"/>
    <dgm:cxn modelId="{38660CD4-0FFE-C14F-90EF-42B3918D5D92}" type="presParOf" srcId="{68D8B4B1-22F1-4C6E-AAE8-4F61097B9B7E}" destId="{60CF7286-A92D-438D-9EDC-FC1980B72BC7}" srcOrd="3" destOrd="0" presId="urn:microsoft.com/office/officeart/2005/8/layout/vProcess5"/>
    <dgm:cxn modelId="{AB26D810-DC79-6440-867E-1A85499F5209}" type="presParOf" srcId="{68D8B4B1-22F1-4C6E-AAE8-4F61097B9B7E}" destId="{B48CAC60-B387-4890-9553-ACF604A975B0}" srcOrd="4" destOrd="0" presId="urn:microsoft.com/office/officeart/2005/8/layout/vProcess5"/>
    <dgm:cxn modelId="{B7D73D1A-87DB-FE4F-AA6A-D403D366434E}" type="presParOf" srcId="{68D8B4B1-22F1-4C6E-AAE8-4F61097B9B7E}" destId="{B8823B48-EBC9-4BB8-8AFA-89995D9D98BF}" srcOrd="5" destOrd="0" presId="urn:microsoft.com/office/officeart/2005/8/layout/vProcess5"/>
    <dgm:cxn modelId="{91055C4E-DDC0-F547-8535-184DE73AC8DA}" type="presParOf" srcId="{68D8B4B1-22F1-4C6E-AAE8-4F61097B9B7E}" destId="{FB63145B-556B-49DB-A38B-5B6B76014F3C}" srcOrd="6" destOrd="0" presId="urn:microsoft.com/office/officeart/2005/8/layout/vProcess5"/>
    <dgm:cxn modelId="{0363EF30-F33B-7F4D-8A2A-D7F6B70DAFD9}" type="presParOf" srcId="{68D8B4B1-22F1-4C6E-AAE8-4F61097B9B7E}" destId="{9B2032C2-F124-46D6-836B-115A2BEB9D8D}" srcOrd="7" destOrd="0" presId="urn:microsoft.com/office/officeart/2005/8/layout/vProcess5"/>
    <dgm:cxn modelId="{190A511F-0A08-EA4E-A72C-BD187D47166B}" type="presParOf" srcId="{68D8B4B1-22F1-4C6E-AAE8-4F61097B9B7E}" destId="{B0E1758E-969C-475B-8D2C-8BB207022B28}" srcOrd="8" destOrd="0" presId="urn:microsoft.com/office/officeart/2005/8/layout/vProcess5"/>
    <dgm:cxn modelId="{F9AA5F77-F760-0440-BFEF-F62C9572B877}" type="presParOf" srcId="{68D8B4B1-22F1-4C6E-AAE8-4F61097B9B7E}" destId="{00360C49-3C7F-4CF6-9B84-FD20D472E8CC}" srcOrd="9" destOrd="0" presId="urn:microsoft.com/office/officeart/2005/8/layout/vProcess5"/>
    <dgm:cxn modelId="{7BE4957D-0AFF-844E-93F5-8978108CEE6B}" type="presParOf" srcId="{68D8B4B1-22F1-4C6E-AAE8-4F61097B9B7E}" destId="{1117C8F8-FFFD-427B-A55F-75672C7A78C2}" srcOrd="10" destOrd="0" presId="urn:microsoft.com/office/officeart/2005/8/layout/vProcess5"/>
    <dgm:cxn modelId="{6F829302-C3BE-B144-A27E-48FDC2D014FA}" type="presParOf" srcId="{68D8B4B1-22F1-4C6E-AAE8-4F61097B9B7E}" destId="{6803B1FE-6F50-4A46-8B00-D4220E91760C}" srcOrd="11" destOrd="0" presId="urn:microsoft.com/office/officeart/2005/8/layout/vProcess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04D556-2E5B-4E8B-9FA1-8E8F343C1C04}" type="doc">
      <dgm:prSet loTypeId="urn:microsoft.com/office/officeart/2005/8/layout/hProcess9" loCatId="process" qsTypeId="urn:microsoft.com/office/officeart/2005/8/quickstyle/simple1" qsCatId="simple" csTypeId="urn:microsoft.com/office/officeart/2005/8/colors/accent1_2" csCatId="accent1" phldr="1"/>
      <dgm:spPr/>
    </dgm:pt>
    <dgm:pt modelId="{6FC9026E-E24B-4366-8987-04E4224CDFF3}">
      <dgm:prSet phldrT="[Text]" custT="1"/>
      <dgm:spPr>
        <a:solidFill>
          <a:srgbClr val="FF8994"/>
        </a:solidFill>
      </dgm:spPr>
      <dgm:t>
        <a:bodyPr/>
        <a:lstStyle/>
        <a:p>
          <a:r>
            <a:rPr lang="en-SG" sz="1600" dirty="0"/>
            <a:t>1. Base RF, using every variable</a:t>
          </a:r>
        </a:p>
      </dgm:t>
    </dgm:pt>
    <dgm:pt modelId="{0AB15238-2A72-4DD2-99A0-AF45D361C882}" type="parTrans" cxnId="{AC923C47-D0A4-4BEA-90A9-A76AD8F8270B}">
      <dgm:prSet/>
      <dgm:spPr/>
      <dgm:t>
        <a:bodyPr/>
        <a:lstStyle/>
        <a:p>
          <a:endParaRPr lang="en-SG"/>
        </a:p>
      </dgm:t>
    </dgm:pt>
    <dgm:pt modelId="{EC64C2DF-88DE-4942-B557-9AE46B37BF01}" type="sibTrans" cxnId="{AC923C47-D0A4-4BEA-90A9-A76AD8F8270B}">
      <dgm:prSet/>
      <dgm:spPr/>
      <dgm:t>
        <a:bodyPr/>
        <a:lstStyle/>
        <a:p>
          <a:endParaRPr lang="en-SG"/>
        </a:p>
      </dgm:t>
    </dgm:pt>
    <dgm:pt modelId="{3744CA2D-AAEE-43B2-B3DC-4E109ABEC7B5}">
      <dgm:prSet phldrT="[Text]" custT="1"/>
      <dgm:spPr>
        <a:solidFill>
          <a:srgbClr val="FF8994"/>
        </a:solidFill>
      </dgm:spPr>
      <dgm:t>
        <a:bodyPr/>
        <a:lstStyle/>
        <a:p>
          <a:r>
            <a:rPr lang="en-SG" sz="1600" dirty="0"/>
            <a:t>2. RF with random parameter search (optimise </a:t>
          </a:r>
          <a:r>
            <a:rPr lang="en-SG" sz="1600" dirty="0" err="1"/>
            <a:t>mtry</a:t>
          </a:r>
          <a:r>
            <a:rPr lang="en-SG" sz="1600" dirty="0"/>
            <a:t>)</a:t>
          </a:r>
        </a:p>
      </dgm:t>
    </dgm:pt>
    <dgm:pt modelId="{58DF8D73-9923-461E-87B5-0C8A0846CF6E}" type="parTrans" cxnId="{CF44F7C1-270A-4257-B0B7-C47A57907FDE}">
      <dgm:prSet/>
      <dgm:spPr/>
      <dgm:t>
        <a:bodyPr/>
        <a:lstStyle/>
        <a:p>
          <a:endParaRPr lang="en-SG"/>
        </a:p>
      </dgm:t>
    </dgm:pt>
    <dgm:pt modelId="{E92A2566-021C-4A8D-AB9D-3BC8E41C0248}" type="sibTrans" cxnId="{CF44F7C1-270A-4257-B0B7-C47A57907FDE}">
      <dgm:prSet/>
      <dgm:spPr/>
      <dgm:t>
        <a:bodyPr/>
        <a:lstStyle/>
        <a:p>
          <a:endParaRPr lang="en-SG"/>
        </a:p>
      </dgm:t>
    </dgm:pt>
    <dgm:pt modelId="{606B4582-56EC-4F9B-B4CB-65556E8BE664}">
      <dgm:prSet phldrT="[Text]" custT="1"/>
      <dgm:spPr>
        <a:solidFill>
          <a:srgbClr val="FF8994"/>
        </a:solidFill>
      </dgm:spPr>
      <dgm:t>
        <a:bodyPr/>
        <a:lstStyle/>
        <a:p>
          <a:r>
            <a:rPr lang="en-SG" sz="1600" dirty="0"/>
            <a:t>3. RF with </a:t>
          </a:r>
          <a:r>
            <a:rPr lang="en-SG" sz="1600" dirty="0" err="1"/>
            <a:t>gridsearch</a:t>
          </a:r>
          <a:r>
            <a:rPr lang="en-SG" sz="1600" dirty="0"/>
            <a:t> of 20 values, using k-folds cross-validation</a:t>
          </a:r>
          <a:r>
            <a:rPr lang="en-US" sz="1600" dirty="0">
              <a:solidFill>
                <a:srgbClr val="FF0000"/>
              </a:solidFill>
              <a:latin typeface="Gill Sans" charset="0"/>
              <a:ea typeface="Gill Sans" charset="0"/>
              <a:cs typeface="Gill Sans" charset="0"/>
            </a:rPr>
            <a:t>*</a:t>
          </a:r>
          <a:endParaRPr lang="en-SG" sz="1600" dirty="0"/>
        </a:p>
      </dgm:t>
    </dgm:pt>
    <dgm:pt modelId="{F280B0A7-2F9F-4588-97F2-FCEDC12571E8}" type="parTrans" cxnId="{77BCF473-9336-4308-ABBB-554DA2C864E5}">
      <dgm:prSet/>
      <dgm:spPr/>
      <dgm:t>
        <a:bodyPr/>
        <a:lstStyle/>
        <a:p>
          <a:endParaRPr lang="en-SG"/>
        </a:p>
      </dgm:t>
    </dgm:pt>
    <dgm:pt modelId="{D32D8A92-9D2A-4189-A3A1-0F1927C0F3B9}" type="sibTrans" cxnId="{77BCF473-9336-4308-ABBB-554DA2C864E5}">
      <dgm:prSet/>
      <dgm:spPr/>
      <dgm:t>
        <a:bodyPr/>
        <a:lstStyle/>
        <a:p>
          <a:endParaRPr lang="en-SG"/>
        </a:p>
      </dgm:t>
    </dgm:pt>
    <dgm:pt modelId="{E6285F43-10FA-4617-84C3-790311C0F222}">
      <dgm:prSet phldrT="[Text]" custT="1"/>
      <dgm:spPr>
        <a:solidFill>
          <a:srgbClr val="FF8994"/>
        </a:solidFill>
      </dgm:spPr>
      <dgm:t>
        <a:bodyPr/>
        <a:lstStyle/>
        <a:p>
          <a:r>
            <a:rPr lang="en-SG" sz="1600" dirty="0"/>
            <a:t>4. RF with </a:t>
          </a:r>
          <a:r>
            <a:rPr lang="en-SG" sz="1600" dirty="0" err="1"/>
            <a:t>tuneRF</a:t>
          </a:r>
          <a:r>
            <a:rPr lang="en-SG" sz="1600" dirty="0"/>
            <a:t> to select optimised </a:t>
          </a:r>
          <a:r>
            <a:rPr lang="en-SG" sz="1600" dirty="0" err="1"/>
            <a:t>mtry</a:t>
          </a:r>
          <a:r>
            <a:rPr lang="en-SG" sz="1600" dirty="0"/>
            <a:t> value</a:t>
          </a:r>
        </a:p>
      </dgm:t>
    </dgm:pt>
    <dgm:pt modelId="{5930B7AF-6EB9-4424-A372-9172C67520A2}" type="parTrans" cxnId="{DB63CF80-19BB-4A4C-951B-EEBF9B087849}">
      <dgm:prSet/>
      <dgm:spPr/>
      <dgm:t>
        <a:bodyPr/>
        <a:lstStyle/>
        <a:p>
          <a:endParaRPr lang="en-SG"/>
        </a:p>
      </dgm:t>
    </dgm:pt>
    <dgm:pt modelId="{10F38D5C-BD61-4D8F-A01D-0F8AECFFDE6D}" type="sibTrans" cxnId="{DB63CF80-19BB-4A4C-951B-EEBF9B087849}">
      <dgm:prSet/>
      <dgm:spPr/>
      <dgm:t>
        <a:bodyPr/>
        <a:lstStyle/>
        <a:p>
          <a:endParaRPr lang="en-SG"/>
        </a:p>
      </dgm:t>
    </dgm:pt>
    <dgm:pt modelId="{9DE26102-C246-44FC-8A1E-64E72B5CECE9}" type="pres">
      <dgm:prSet presAssocID="{6304D556-2E5B-4E8B-9FA1-8E8F343C1C04}" presName="CompostProcess" presStyleCnt="0">
        <dgm:presLayoutVars>
          <dgm:dir/>
          <dgm:resizeHandles val="exact"/>
        </dgm:presLayoutVars>
      </dgm:prSet>
      <dgm:spPr/>
    </dgm:pt>
    <dgm:pt modelId="{995BC780-858C-4606-8F89-A751800BF858}" type="pres">
      <dgm:prSet presAssocID="{6304D556-2E5B-4E8B-9FA1-8E8F343C1C04}" presName="arrow" presStyleLbl="bgShp" presStyleIdx="0" presStyleCnt="1"/>
      <dgm:spPr>
        <a:solidFill>
          <a:srgbClr val="FFE5E6"/>
        </a:solidFill>
      </dgm:spPr>
    </dgm:pt>
    <dgm:pt modelId="{BD187E9D-BB1B-4763-9777-5C87277D1456}" type="pres">
      <dgm:prSet presAssocID="{6304D556-2E5B-4E8B-9FA1-8E8F343C1C04}" presName="linearProcess" presStyleCnt="0"/>
      <dgm:spPr/>
    </dgm:pt>
    <dgm:pt modelId="{D7421A0E-E031-45FA-A160-EE3A3874F14E}" type="pres">
      <dgm:prSet presAssocID="{6FC9026E-E24B-4366-8987-04E4224CDFF3}" presName="textNode" presStyleLbl="node1" presStyleIdx="0" presStyleCnt="4">
        <dgm:presLayoutVars>
          <dgm:bulletEnabled val="1"/>
        </dgm:presLayoutVars>
      </dgm:prSet>
      <dgm:spPr/>
    </dgm:pt>
    <dgm:pt modelId="{46F32896-FAA2-4440-861E-0C688094BAE7}" type="pres">
      <dgm:prSet presAssocID="{EC64C2DF-88DE-4942-B557-9AE46B37BF01}" presName="sibTrans" presStyleCnt="0"/>
      <dgm:spPr/>
    </dgm:pt>
    <dgm:pt modelId="{E9163745-8D8F-47B3-95F8-4D884B0F147C}" type="pres">
      <dgm:prSet presAssocID="{3744CA2D-AAEE-43B2-B3DC-4E109ABEC7B5}" presName="textNode" presStyleLbl="node1" presStyleIdx="1" presStyleCnt="4">
        <dgm:presLayoutVars>
          <dgm:bulletEnabled val="1"/>
        </dgm:presLayoutVars>
      </dgm:prSet>
      <dgm:spPr/>
    </dgm:pt>
    <dgm:pt modelId="{CCC31F0E-1BC9-4AC1-B800-628F3FF45B0E}" type="pres">
      <dgm:prSet presAssocID="{E92A2566-021C-4A8D-AB9D-3BC8E41C0248}" presName="sibTrans" presStyleCnt="0"/>
      <dgm:spPr/>
    </dgm:pt>
    <dgm:pt modelId="{AA14EDB8-861F-487A-BB29-F827ACA45AC7}" type="pres">
      <dgm:prSet presAssocID="{606B4582-56EC-4F9B-B4CB-65556E8BE664}" presName="textNode" presStyleLbl="node1" presStyleIdx="2" presStyleCnt="4">
        <dgm:presLayoutVars>
          <dgm:bulletEnabled val="1"/>
        </dgm:presLayoutVars>
      </dgm:prSet>
      <dgm:spPr/>
    </dgm:pt>
    <dgm:pt modelId="{6E1F1D5D-D870-4E68-849E-7B443CBF93A5}" type="pres">
      <dgm:prSet presAssocID="{D32D8A92-9D2A-4189-A3A1-0F1927C0F3B9}" presName="sibTrans" presStyleCnt="0"/>
      <dgm:spPr/>
    </dgm:pt>
    <dgm:pt modelId="{7638AF5B-C56E-400E-A131-FA8A9FB6B027}" type="pres">
      <dgm:prSet presAssocID="{E6285F43-10FA-4617-84C3-790311C0F222}" presName="textNode" presStyleLbl="node1" presStyleIdx="3" presStyleCnt="4">
        <dgm:presLayoutVars>
          <dgm:bulletEnabled val="1"/>
        </dgm:presLayoutVars>
      </dgm:prSet>
      <dgm:spPr/>
    </dgm:pt>
  </dgm:ptLst>
  <dgm:cxnLst>
    <dgm:cxn modelId="{AC923C47-D0A4-4BEA-90A9-A76AD8F8270B}" srcId="{6304D556-2E5B-4E8B-9FA1-8E8F343C1C04}" destId="{6FC9026E-E24B-4366-8987-04E4224CDFF3}" srcOrd="0" destOrd="0" parTransId="{0AB15238-2A72-4DD2-99A0-AF45D361C882}" sibTransId="{EC64C2DF-88DE-4942-B557-9AE46B37BF01}"/>
    <dgm:cxn modelId="{51975868-4573-244F-A0E4-843C22228769}" type="presOf" srcId="{3744CA2D-AAEE-43B2-B3DC-4E109ABEC7B5}" destId="{E9163745-8D8F-47B3-95F8-4D884B0F147C}" srcOrd="0" destOrd="0" presId="urn:microsoft.com/office/officeart/2005/8/layout/hProcess9"/>
    <dgm:cxn modelId="{77BCF473-9336-4308-ABBB-554DA2C864E5}" srcId="{6304D556-2E5B-4E8B-9FA1-8E8F343C1C04}" destId="{606B4582-56EC-4F9B-B4CB-65556E8BE664}" srcOrd="2" destOrd="0" parTransId="{F280B0A7-2F9F-4588-97F2-FCEDC12571E8}" sibTransId="{D32D8A92-9D2A-4189-A3A1-0F1927C0F3B9}"/>
    <dgm:cxn modelId="{DB63CF80-19BB-4A4C-951B-EEBF9B087849}" srcId="{6304D556-2E5B-4E8B-9FA1-8E8F343C1C04}" destId="{E6285F43-10FA-4617-84C3-790311C0F222}" srcOrd="3" destOrd="0" parTransId="{5930B7AF-6EB9-4424-A372-9172C67520A2}" sibTransId="{10F38D5C-BD61-4D8F-A01D-0F8AECFFDE6D}"/>
    <dgm:cxn modelId="{2CD93386-5912-AB42-9B59-285D4C776139}" type="presOf" srcId="{606B4582-56EC-4F9B-B4CB-65556E8BE664}" destId="{AA14EDB8-861F-487A-BB29-F827ACA45AC7}" srcOrd="0" destOrd="0" presId="urn:microsoft.com/office/officeart/2005/8/layout/hProcess9"/>
    <dgm:cxn modelId="{46C14AA6-741B-734D-A11C-A11500DADE94}" type="presOf" srcId="{6304D556-2E5B-4E8B-9FA1-8E8F343C1C04}" destId="{9DE26102-C246-44FC-8A1E-64E72B5CECE9}" srcOrd="0" destOrd="0" presId="urn:microsoft.com/office/officeart/2005/8/layout/hProcess9"/>
    <dgm:cxn modelId="{72F83FC0-08E6-6E4A-A29A-8A5F620148EE}" type="presOf" srcId="{E6285F43-10FA-4617-84C3-790311C0F222}" destId="{7638AF5B-C56E-400E-A131-FA8A9FB6B027}" srcOrd="0" destOrd="0" presId="urn:microsoft.com/office/officeart/2005/8/layout/hProcess9"/>
    <dgm:cxn modelId="{CF44F7C1-270A-4257-B0B7-C47A57907FDE}" srcId="{6304D556-2E5B-4E8B-9FA1-8E8F343C1C04}" destId="{3744CA2D-AAEE-43B2-B3DC-4E109ABEC7B5}" srcOrd="1" destOrd="0" parTransId="{58DF8D73-9923-461E-87B5-0C8A0846CF6E}" sibTransId="{E92A2566-021C-4A8D-AB9D-3BC8E41C0248}"/>
    <dgm:cxn modelId="{0EEBF3EE-4039-3048-BCB5-5F73A923AEEF}" type="presOf" srcId="{6FC9026E-E24B-4366-8987-04E4224CDFF3}" destId="{D7421A0E-E031-45FA-A160-EE3A3874F14E}" srcOrd="0" destOrd="0" presId="urn:microsoft.com/office/officeart/2005/8/layout/hProcess9"/>
    <dgm:cxn modelId="{34BE311F-07A1-804A-9197-9FC22829E874}" type="presParOf" srcId="{9DE26102-C246-44FC-8A1E-64E72B5CECE9}" destId="{995BC780-858C-4606-8F89-A751800BF858}" srcOrd="0" destOrd="0" presId="urn:microsoft.com/office/officeart/2005/8/layout/hProcess9"/>
    <dgm:cxn modelId="{93E0D6B2-5A19-424F-B7BC-4CC785609B21}" type="presParOf" srcId="{9DE26102-C246-44FC-8A1E-64E72B5CECE9}" destId="{BD187E9D-BB1B-4763-9777-5C87277D1456}" srcOrd="1" destOrd="0" presId="urn:microsoft.com/office/officeart/2005/8/layout/hProcess9"/>
    <dgm:cxn modelId="{3E218B97-6D75-3942-AE25-D38FAE7C241F}" type="presParOf" srcId="{BD187E9D-BB1B-4763-9777-5C87277D1456}" destId="{D7421A0E-E031-45FA-A160-EE3A3874F14E}" srcOrd="0" destOrd="0" presId="urn:microsoft.com/office/officeart/2005/8/layout/hProcess9"/>
    <dgm:cxn modelId="{B3F58CF8-1F12-B643-8956-DB07AABCA637}" type="presParOf" srcId="{BD187E9D-BB1B-4763-9777-5C87277D1456}" destId="{46F32896-FAA2-4440-861E-0C688094BAE7}" srcOrd="1" destOrd="0" presId="urn:microsoft.com/office/officeart/2005/8/layout/hProcess9"/>
    <dgm:cxn modelId="{914A0025-EB51-884C-9DDA-45269EE4EAAD}" type="presParOf" srcId="{BD187E9D-BB1B-4763-9777-5C87277D1456}" destId="{E9163745-8D8F-47B3-95F8-4D884B0F147C}" srcOrd="2" destOrd="0" presId="urn:microsoft.com/office/officeart/2005/8/layout/hProcess9"/>
    <dgm:cxn modelId="{F253FF85-7611-E14E-B828-C6B8119647B0}" type="presParOf" srcId="{BD187E9D-BB1B-4763-9777-5C87277D1456}" destId="{CCC31F0E-1BC9-4AC1-B800-628F3FF45B0E}" srcOrd="3" destOrd="0" presId="urn:microsoft.com/office/officeart/2005/8/layout/hProcess9"/>
    <dgm:cxn modelId="{916C503B-CA1D-1A4A-BC68-96956C76436E}" type="presParOf" srcId="{BD187E9D-BB1B-4763-9777-5C87277D1456}" destId="{AA14EDB8-861F-487A-BB29-F827ACA45AC7}" srcOrd="4" destOrd="0" presId="urn:microsoft.com/office/officeart/2005/8/layout/hProcess9"/>
    <dgm:cxn modelId="{D0883FCB-5E5B-0848-83DA-077149030133}" type="presParOf" srcId="{BD187E9D-BB1B-4763-9777-5C87277D1456}" destId="{6E1F1D5D-D870-4E68-849E-7B443CBF93A5}" srcOrd="5" destOrd="0" presId="urn:microsoft.com/office/officeart/2005/8/layout/hProcess9"/>
    <dgm:cxn modelId="{82E26EE1-0A76-624C-802F-A2EF00D42B6A}" type="presParOf" srcId="{BD187E9D-BB1B-4763-9777-5C87277D1456}" destId="{7638AF5B-C56E-400E-A131-FA8A9FB6B02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AFC36-8093-4A5C-BBD2-CF64DE45AD01}">
      <dsp:nvSpPr>
        <dsp:cNvPr id="0" name=""/>
        <dsp:cNvSpPr/>
      </dsp:nvSpPr>
      <dsp:spPr>
        <a:xfrm>
          <a:off x="0" y="0"/>
          <a:ext cx="7686040" cy="6506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Gill Sans" charset="0"/>
              <a:ea typeface="Gill Sans" charset="0"/>
              <a:cs typeface="Gill Sans" charset="0"/>
            </a:rPr>
            <a:t>1. </a:t>
          </a:r>
          <a:r>
            <a:rPr lang="en-US" sz="1700" kern="1200" dirty="0" err="1">
              <a:latin typeface="Gill Sans" charset="0"/>
              <a:ea typeface="Gill Sans" charset="0"/>
              <a:cs typeface="Gill Sans" charset="0"/>
            </a:rPr>
            <a:t>Rpart</a:t>
          </a:r>
          <a:r>
            <a:rPr lang="en-US" sz="1700" kern="1200" dirty="0">
              <a:latin typeface="Gill Sans" charset="0"/>
              <a:ea typeface="Gill Sans" charset="0"/>
              <a:cs typeface="Gill Sans" charset="0"/>
            </a:rPr>
            <a:t> with default specifications; no input parameters, used as base model for comparison.</a:t>
          </a:r>
          <a:endParaRPr lang="en-SG" sz="1700" kern="1200" dirty="0"/>
        </a:p>
      </dsp:txBody>
      <dsp:txXfrm>
        <a:off x="19058" y="19058"/>
        <a:ext cx="6928919" cy="612567"/>
      </dsp:txXfrm>
    </dsp:sp>
    <dsp:sp modelId="{1359C02D-4D7D-4D3A-BED5-0D2E33884402}">
      <dsp:nvSpPr>
        <dsp:cNvPr id="0" name=""/>
        <dsp:cNvSpPr/>
      </dsp:nvSpPr>
      <dsp:spPr>
        <a:xfrm>
          <a:off x="643705" y="768989"/>
          <a:ext cx="7686040" cy="6506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Gill Sans" charset="0"/>
              <a:ea typeface="Gill Sans" charset="0"/>
              <a:cs typeface="Gill Sans" charset="0"/>
            </a:rPr>
            <a:t>2. Set CP to 0 and grow tree out to maximum, followed by pruning using CP with lowest </a:t>
          </a:r>
          <a:r>
            <a:rPr lang="en-US" sz="1700" kern="1200" dirty="0" err="1">
              <a:latin typeface="Gill Sans" charset="0"/>
              <a:ea typeface="Gill Sans" charset="0"/>
              <a:cs typeface="Gill Sans" charset="0"/>
            </a:rPr>
            <a:t>xerror</a:t>
          </a:r>
          <a:r>
            <a:rPr lang="en-US" sz="1700" kern="1200" dirty="0">
              <a:latin typeface="Gill Sans" charset="0"/>
              <a:ea typeface="Gill Sans" charset="0"/>
              <a:cs typeface="Gill Sans" charset="0"/>
            </a:rPr>
            <a:t> value.</a:t>
          </a:r>
          <a:endParaRPr lang="en-SG" sz="1700" kern="1200" dirty="0"/>
        </a:p>
      </dsp:txBody>
      <dsp:txXfrm>
        <a:off x="662763" y="788047"/>
        <a:ext cx="6581274" cy="612567"/>
      </dsp:txXfrm>
    </dsp:sp>
    <dsp:sp modelId="{60CF7286-A92D-438D-9EDC-FC1980B72BC7}">
      <dsp:nvSpPr>
        <dsp:cNvPr id="0" name=""/>
        <dsp:cNvSpPr/>
      </dsp:nvSpPr>
      <dsp:spPr>
        <a:xfrm>
          <a:off x="1277804" y="1537978"/>
          <a:ext cx="7686040" cy="6506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Gill Sans" charset="0"/>
              <a:ea typeface="Gill Sans" charset="0"/>
              <a:cs typeface="Gill Sans" charset="0"/>
            </a:rPr>
            <a:t>3. </a:t>
          </a:r>
          <a:r>
            <a:rPr lang="en-US" sz="1700" kern="1200" dirty="0" err="1">
              <a:latin typeface="Gill Sans" charset="0"/>
              <a:ea typeface="Gill Sans" charset="0"/>
              <a:cs typeface="Gill Sans" charset="0"/>
            </a:rPr>
            <a:t>Rpart</a:t>
          </a:r>
          <a:r>
            <a:rPr lang="en-US" sz="1700" kern="1200" dirty="0">
              <a:latin typeface="Gill Sans" charset="0"/>
              <a:ea typeface="Gill Sans" charset="0"/>
              <a:cs typeface="Gill Sans" charset="0"/>
            </a:rPr>
            <a:t> with important parameters; variables selected from (1) based on importance, using </a:t>
          </a:r>
          <a:r>
            <a:rPr lang="en-US" sz="1700" kern="1200" dirty="0" err="1">
              <a:latin typeface="Gill Sans" charset="0"/>
              <a:ea typeface="Gill Sans" charset="0"/>
              <a:cs typeface="Gill Sans" charset="0"/>
            </a:rPr>
            <a:t>varImp</a:t>
          </a:r>
          <a:r>
            <a:rPr lang="en-US" sz="1700" kern="1200" dirty="0">
              <a:latin typeface="Gill Sans" charset="0"/>
              <a:ea typeface="Gill Sans" charset="0"/>
              <a:cs typeface="Gill Sans" charset="0"/>
            </a:rPr>
            <a:t> function.</a:t>
          </a:r>
          <a:endParaRPr lang="en-SG" sz="1700" kern="1200" dirty="0"/>
        </a:p>
      </dsp:txBody>
      <dsp:txXfrm>
        <a:off x="1296862" y="1557036"/>
        <a:ext cx="6590881" cy="612567"/>
      </dsp:txXfrm>
    </dsp:sp>
    <dsp:sp modelId="{B48CAC60-B387-4890-9553-ACF604A975B0}">
      <dsp:nvSpPr>
        <dsp:cNvPr id="0" name=""/>
        <dsp:cNvSpPr/>
      </dsp:nvSpPr>
      <dsp:spPr>
        <a:xfrm>
          <a:off x="1921509" y="2306966"/>
          <a:ext cx="7686040" cy="6506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Gill Sans" charset="0"/>
              <a:ea typeface="Gill Sans" charset="0"/>
              <a:cs typeface="Gill Sans" charset="0"/>
            </a:rPr>
            <a:t>4. Train </a:t>
          </a:r>
          <a:r>
            <a:rPr lang="en-US" sz="1700" kern="1200" dirty="0" err="1">
              <a:latin typeface="Gill Sans" charset="0"/>
              <a:ea typeface="Gill Sans" charset="0"/>
              <a:cs typeface="Gill Sans" charset="0"/>
            </a:rPr>
            <a:t>rpart</a:t>
          </a:r>
          <a:r>
            <a:rPr lang="en-US" sz="1700" kern="1200" dirty="0">
              <a:latin typeface="Gill Sans" charset="0"/>
              <a:ea typeface="Gill Sans" charset="0"/>
              <a:cs typeface="Gill Sans" charset="0"/>
            </a:rPr>
            <a:t> based on depth using caret. No further adjustments for CP needed.</a:t>
          </a:r>
          <a:endParaRPr lang="en-SG" sz="1700" kern="1200" dirty="0"/>
        </a:p>
      </dsp:txBody>
      <dsp:txXfrm>
        <a:off x="1940567" y="2326024"/>
        <a:ext cx="6581274" cy="612567"/>
      </dsp:txXfrm>
    </dsp:sp>
    <dsp:sp modelId="{B8823B48-EBC9-4BB8-8AFA-89995D9D98BF}">
      <dsp:nvSpPr>
        <dsp:cNvPr id="0" name=""/>
        <dsp:cNvSpPr/>
      </dsp:nvSpPr>
      <dsp:spPr>
        <a:xfrm>
          <a:off x="7263096" y="498364"/>
          <a:ext cx="422943" cy="42294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7358258" y="498364"/>
        <a:ext cx="232619" cy="318265"/>
      </dsp:txXfrm>
    </dsp:sp>
    <dsp:sp modelId="{FB63145B-556B-49DB-A38B-5B6B76014F3C}">
      <dsp:nvSpPr>
        <dsp:cNvPr id="0" name=""/>
        <dsp:cNvSpPr/>
      </dsp:nvSpPr>
      <dsp:spPr>
        <a:xfrm>
          <a:off x="7906801" y="1267353"/>
          <a:ext cx="422943" cy="42294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8001963" y="1267353"/>
        <a:ext cx="232619" cy="318265"/>
      </dsp:txXfrm>
    </dsp:sp>
    <dsp:sp modelId="{9B2032C2-F124-46D6-836B-115A2BEB9D8D}">
      <dsp:nvSpPr>
        <dsp:cNvPr id="0" name=""/>
        <dsp:cNvSpPr/>
      </dsp:nvSpPr>
      <dsp:spPr>
        <a:xfrm>
          <a:off x="8540900" y="2036342"/>
          <a:ext cx="422943" cy="422943"/>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SG" sz="1900" kern="1200"/>
        </a:p>
      </dsp:txBody>
      <dsp:txXfrm>
        <a:off x="8636062" y="2036342"/>
        <a:ext cx="232619" cy="318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BC780-858C-4606-8F89-A751800BF858}">
      <dsp:nvSpPr>
        <dsp:cNvPr id="0" name=""/>
        <dsp:cNvSpPr/>
      </dsp:nvSpPr>
      <dsp:spPr>
        <a:xfrm>
          <a:off x="724852" y="0"/>
          <a:ext cx="8214995" cy="3248381"/>
        </a:xfrm>
        <a:prstGeom prst="rightArrow">
          <a:avLst/>
        </a:prstGeom>
        <a:solidFill>
          <a:srgbClr val="FFE5E6"/>
        </a:solidFill>
        <a:ln>
          <a:noFill/>
        </a:ln>
        <a:effectLst/>
      </dsp:spPr>
      <dsp:style>
        <a:lnRef idx="0">
          <a:scrgbClr r="0" g="0" b="0"/>
        </a:lnRef>
        <a:fillRef idx="1">
          <a:scrgbClr r="0" g="0" b="0"/>
        </a:fillRef>
        <a:effectRef idx="0">
          <a:scrgbClr r="0" g="0" b="0"/>
        </a:effectRef>
        <a:fontRef idx="minor"/>
      </dsp:style>
    </dsp:sp>
    <dsp:sp modelId="{D7421A0E-E031-45FA-A160-EE3A3874F14E}">
      <dsp:nvSpPr>
        <dsp:cNvPr id="0" name=""/>
        <dsp:cNvSpPr/>
      </dsp:nvSpPr>
      <dsp:spPr>
        <a:xfrm>
          <a:off x="3303" y="974514"/>
          <a:ext cx="2146242" cy="1299352"/>
        </a:xfrm>
        <a:prstGeom prst="roundRect">
          <a:avLst/>
        </a:prstGeom>
        <a:solidFill>
          <a:srgbClr val="FF89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1. Base RF, using every variable</a:t>
          </a:r>
        </a:p>
      </dsp:txBody>
      <dsp:txXfrm>
        <a:off x="66732" y="1037943"/>
        <a:ext cx="2019384" cy="1172494"/>
      </dsp:txXfrm>
    </dsp:sp>
    <dsp:sp modelId="{E9163745-8D8F-47B3-95F8-4D884B0F147C}">
      <dsp:nvSpPr>
        <dsp:cNvPr id="0" name=""/>
        <dsp:cNvSpPr/>
      </dsp:nvSpPr>
      <dsp:spPr>
        <a:xfrm>
          <a:off x="2507253" y="974514"/>
          <a:ext cx="2146242" cy="1299352"/>
        </a:xfrm>
        <a:prstGeom prst="roundRect">
          <a:avLst/>
        </a:prstGeom>
        <a:solidFill>
          <a:srgbClr val="FF89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2. RF with random parameter search (optimise </a:t>
          </a:r>
          <a:r>
            <a:rPr lang="en-SG" sz="1600" kern="1200" dirty="0" err="1"/>
            <a:t>mtry</a:t>
          </a:r>
          <a:r>
            <a:rPr lang="en-SG" sz="1600" kern="1200" dirty="0"/>
            <a:t>)</a:t>
          </a:r>
        </a:p>
      </dsp:txBody>
      <dsp:txXfrm>
        <a:off x="2570682" y="1037943"/>
        <a:ext cx="2019384" cy="1172494"/>
      </dsp:txXfrm>
    </dsp:sp>
    <dsp:sp modelId="{AA14EDB8-861F-487A-BB29-F827ACA45AC7}">
      <dsp:nvSpPr>
        <dsp:cNvPr id="0" name=""/>
        <dsp:cNvSpPr/>
      </dsp:nvSpPr>
      <dsp:spPr>
        <a:xfrm>
          <a:off x="5011203" y="974514"/>
          <a:ext cx="2146242" cy="1299352"/>
        </a:xfrm>
        <a:prstGeom prst="roundRect">
          <a:avLst/>
        </a:prstGeom>
        <a:solidFill>
          <a:srgbClr val="FF89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3. RF with </a:t>
          </a:r>
          <a:r>
            <a:rPr lang="en-SG" sz="1600" kern="1200" dirty="0" err="1"/>
            <a:t>gridsearch</a:t>
          </a:r>
          <a:r>
            <a:rPr lang="en-SG" sz="1600" kern="1200" dirty="0"/>
            <a:t> of 20 values, using k-folds cross-validation</a:t>
          </a:r>
          <a:r>
            <a:rPr lang="en-US" sz="1600" kern="1200" dirty="0">
              <a:solidFill>
                <a:srgbClr val="FF0000"/>
              </a:solidFill>
              <a:latin typeface="Gill Sans" charset="0"/>
              <a:ea typeface="Gill Sans" charset="0"/>
              <a:cs typeface="Gill Sans" charset="0"/>
            </a:rPr>
            <a:t>*</a:t>
          </a:r>
          <a:endParaRPr lang="en-SG" sz="1600" kern="1200" dirty="0"/>
        </a:p>
      </dsp:txBody>
      <dsp:txXfrm>
        <a:off x="5074632" y="1037943"/>
        <a:ext cx="2019384" cy="1172494"/>
      </dsp:txXfrm>
    </dsp:sp>
    <dsp:sp modelId="{7638AF5B-C56E-400E-A131-FA8A9FB6B027}">
      <dsp:nvSpPr>
        <dsp:cNvPr id="0" name=""/>
        <dsp:cNvSpPr/>
      </dsp:nvSpPr>
      <dsp:spPr>
        <a:xfrm>
          <a:off x="7515153" y="974514"/>
          <a:ext cx="2146242" cy="1299352"/>
        </a:xfrm>
        <a:prstGeom prst="roundRect">
          <a:avLst/>
        </a:prstGeom>
        <a:solidFill>
          <a:srgbClr val="FF899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SG" sz="1600" kern="1200" dirty="0"/>
            <a:t>4. RF with </a:t>
          </a:r>
          <a:r>
            <a:rPr lang="en-SG" sz="1600" kern="1200" dirty="0" err="1"/>
            <a:t>tuneRF</a:t>
          </a:r>
          <a:r>
            <a:rPr lang="en-SG" sz="1600" kern="1200" dirty="0"/>
            <a:t> to select optimised </a:t>
          </a:r>
          <a:r>
            <a:rPr lang="en-SG" sz="1600" kern="1200" dirty="0" err="1"/>
            <a:t>mtry</a:t>
          </a:r>
          <a:r>
            <a:rPr lang="en-SG" sz="1600" kern="1200" dirty="0"/>
            <a:t> value</a:t>
          </a:r>
        </a:p>
      </dsp:txBody>
      <dsp:txXfrm>
        <a:off x="7578582" y="1037943"/>
        <a:ext cx="2019384" cy="11724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25985-6F42-5840-87E1-181DFAA1CB10}"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6B1AD-CE00-444D-AED4-EF477F468D3A}" type="slidenum">
              <a:rPr lang="en-US" smtClean="0"/>
              <a:t>‹#›</a:t>
            </a:fld>
            <a:endParaRPr lang="en-US"/>
          </a:p>
        </p:txBody>
      </p:sp>
    </p:spTree>
    <p:extLst>
      <p:ext uri="{BB962C8B-B14F-4D97-AF65-F5344CB8AC3E}">
        <p14:creationId xmlns:p14="http://schemas.microsoft.com/office/powerpoint/2010/main" val="1587984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6B1AD-CE00-444D-AED4-EF477F468D3A}" type="slidenum">
              <a:rPr lang="en-US" smtClean="0"/>
              <a:t>4</a:t>
            </a:fld>
            <a:endParaRPr lang="en-US"/>
          </a:p>
        </p:txBody>
      </p:sp>
    </p:spTree>
    <p:extLst>
      <p:ext uri="{BB962C8B-B14F-4D97-AF65-F5344CB8AC3E}">
        <p14:creationId xmlns:p14="http://schemas.microsoft.com/office/powerpoint/2010/main" val="326508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9A06B1AD-CE00-444D-AED4-EF477F468D3A}" type="slidenum">
              <a:rPr lang="en-US" smtClean="0"/>
              <a:t>22</a:t>
            </a:fld>
            <a:endParaRPr lang="en-US"/>
          </a:p>
        </p:txBody>
      </p:sp>
    </p:spTree>
    <p:extLst>
      <p:ext uri="{BB962C8B-B14F-4D97-AF65-F5344CB8AC3E}">
        <p14:creationId xmlns:p14="http://schemas.microsoft.com/office/powerpoint/2010/main" val="1276675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9FD930-E0F0-D542-B668-E8592BBC9F8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073157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9FD930-E0F0-D542-B668-E8592BBC9F8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171879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9FD930-E0F0-D542-B668-E8592BBC9F8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21401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9FD930-E0F0-D542-B668-E8592BBC9F8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45301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9FD930-E0F0-D542-B668-E8592BBC9F8F}"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843917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9FD930-E0F0-D542-B668-E8592BBC9F8F}"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38077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59FD930-E0F0-D542-B668-E8592BBC9F8F}" type="datetimeFigureOut">
              <a:rPr lang="en-US" smtClean="0"/>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236611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59FD930-E0F0-D542-B668-E8592BBC9F8F}" type="datetimeFigureOut">
              <a:rPr lang="en-US" smtClean="0"/>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738712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9FD930-E0F0-D542-B668-E8592BBC9F8F}" type="datetimeFigureOut">
              <a:rPr lang="en-US" smtClean="0"/>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724481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9FD930-E0F0-D542-B668-E8592BBC9F8F}"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923875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9FD930-E0F0-D542-B668-E8592BBC9F8F}"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B3A33C-7038-D647-9B9E-59CB3F881497}" type="slidenum">
              <a:rPr lang="en-US" smtClean="0"/>
              <a:t>‹#›</a:t>
            </a:fld>
            <a:endParaRPr lang="en-US"/>
          </a:p>
        </p:txBody>
      </p:sp>
    </p:spTree>
    <p:extLst>
      <p:ext uri="{BB962C8B-B14F-4D97-AF65-F5344CB8AC3E}">
        <p14:creationId xmlns:p14="http://schemas.microsoft.com/office/powerpoint/2010/main" val="127166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9FD930-E0F0-D542-B668-E8592BBC9F8F}" type="datetimeFigureOut">
              <a:rPr lang="en-US" smtClean="0"/>
              <a:t>11/13/2018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B3A33C-7038-D647-9B9E-59CB3F881497}" type="slidenum">
              <a:rPr lang="en-US" smtClean="0"/>
              <a:t>‹#›</a:t>
            </a:fld>
            <a:endParaRPr lang="en-US"/>
          </a:p>
        </p:txBody>
      </p:sp>
    </p:spTree>
    <p:extLst>
      <p:ext uri="{BB962C8B-B14F-4D97-AF65-F5344CB8AC3E}">
        <p14:creationId xmlns:p14="http://schemas.microsoft.com/office/powerpoint/2010/main" val="554471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ge result for rossman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6941" y="1818719"/>
            <a:ext cx="5658117" cy="811940"/>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148817" y="3013501"/>
            <a:ext cx="5894363" cy="830997"/>
          </a:xfrm>
          <a:prstGeom prst="rect">
            <a:avLst/>
          </a:prstGeom>
          <a:noFill/>
        </p:spPr>
        <p:txBody>
          <a:bodyPr wrap="square" rtlCol="0">
            <a:spAutoFit/>
          </a:bodyPr>
          <a:lstStyle/>
          <a:p>
            <a:pPr algn="ctr"/>
            <a:r>
              <a:rPr lang="en-US" sz="2400" b="1" dirty="0">
                <a:latin typeface="Gill Sans SemiBold" charset="0"/>
                <a:ea typeface="Gill Sans SemiBold" charset="0"/>
                <a:cs typeface="Gill Sans SemiBold" charset="0"/>
              </a:rPr>
              <a:t>Predicting Store Sales for Efficient Workforce Scheduling</a:t>
            </a:r>
          </a:p>
        </p:txBody>
      </p:sp>
      <p:sp>
        <p:nvSpPr>
          <p:cNvPr id="8" name="TextBox 7"/>
          <p:cNvSpPr txBox="1"/>
          <p:nvPr/>
        </p:nvSpPr>
        <p:spPr>
          <a:xfrm>
            <a:off x="3266941" y="3937355"/>
            <a:ext cx="5894363" cy="1631216"/>
          </a:xfrm>
          <a:prstGeom prst="rect">
            <a:avLst/>
          </a:prstGeom>
          <a:noFill/>
        </p:spPr>
        <p:txBody>
          <a:bodyPr wrap="square" rtlCol="0">
            <a:spAutoFit/>
          </a:bodyPr>
          <a:lstStyle/>
          <a:p>
            <a:pPr algn="ctr"/>
            <a:r>
              <a:rPr lang="en-US" sz="2000" dirty="0">
                <a:latin typeface="Gill Sans Light" charset="0"/>
                <a:ea typeface="Gill Sans Light" charset="0"/>
                <a:cs typeface="Gill Sans Light" charset="0"/>
              </a:rPr>
              <a:t>Team 5</a:t>
            </a:r>
          </a:p>
          <a:p>
            <a:pPr algn="ctr"/>
            <a:r>
              <a:rPr lang="en-US" sz="2000" dirty="0">
                <a:latin typeface="Gill Sans Light" charset="0"/>
                <a:ea typeface="Gill Sans Light" charset="0"/>
                <a:cs typeface="Gill Sans Light" charset="0"/>
              </a:rPr>
              <a:t>Low Wei </a:t>
            </a:r>
            <a:r>
              <a:rPr lang="en-US" sz="2000" dirty="0" err="1">
                <a:latin typeface="Gill Sans Light" charset="0"/>
                <a:ea typeface="Gill Sans Light" charset="0"/>
                <a:cs typeface="Gill Sans Light" charset="0"/>
              </a:rPr>
              <a:t>Rong</a:t>
            </a:r>
            <a:endParaRPr lang="en-US" sz="2000" dirty="0">
              <a:latin typeface="Gill Sans Light" charset="0"/>
              <a:ea typeface="Gill Sans Light" charset="0"/>
              <a:cs typeface="Gill Sans Light" charset="0"/>
            </a:endParaRPr>
          </a:p>
          <a:p>
            <a:pPr algn="ctr"/>
            <a:r>
              <a:rPr lang="en-US" sz="2000" dirty="0">
                <a:latin typeface="Gill Sans Light" charset="0"/>
                <a:ea typeface="Gill Sans Light" charset="0"/>
                <a:cs typeface="Gill Sans Light" charset="0"/>
              </a:rPr>
              <a:t>Chin</a:t>
            </a:r>
          </a:p>
          <a:p>
            <a:pPr algn="ctr"/>
            <a:r>
              <a:rPr lang="en-US" sz="2000" dirty="0">
                <a:latin typeface="Gill Sans Light" charset="0"/>
                <a:ea typeface="Gill Sans Light" charset="0"/>
                <a:cs typeface="Gill Sans Light" charset="0"/>
              </a:rPr>
              <a:t>Chong Yan</a:t>
            </a:r>
          </a:p>
          <a:p>
            <a:pPr algn="ctr"/>
            <a:r>
              <a:rPr lang="en-US" sz="2000" dirty="0">
                <a:latin typeface="Gill Sans Light" charset="0"/>
                <a:ea typeface="Gill Sans Light" charset="0"/>
                <a:cs typeface="Gill Sans Light" charset="0"/>
              </a:rPr>
              <a:t>Shaun Lim</a:t>
            </a:r>
          </a:p>
        </p:txBody>
      </p:sp>
      <p:sp>
        <p:nvSpPr>
          <p:cNvPr id="9" name="Frame 8"/>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96888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Cleaning</a:t>
            </a:r>
          </a:p>
        </p:txBody>
      </p:sp>
      <p:sp>
        <p:nvSpPr>
          <p:cNvPr id="3" name="Rectangle 2"/>
          <p:cNvSpPr/>
          <p:nvPr/>
        </p:nvSpPr>
        <p:spPr>
          <a:xfrm>
            <a:off x="1430216" y="1699483"/>
            <a:ext cx="2625969" cy="562706"/>
          </a:xfrm>
          <a:prstGeom prst="rect">
            <a:avLst/>
          </a:prstGeom>
          <a:solidFill>
            <a:srgbClr val="FFE5E6"/>
          </a:solid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1. Merging Data Sets</a:t>
            </a:r>
          </a:p>
        </p:txBody>
      </p:sp>
      <p:sp>
        <p:nvSpPr>
          <p:cNvPr id="18" name="Rectangle 17"/>
          <p:cNvSpPr/>
          <p:nvPr/>
        </p:nvSpPr>
        <p:spPr>
          <a:xfrm>
            <a:off x="1430215" y="2637082"/>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2. Correcting Classes</a:t>
            </a:r>
          </a:p>
        </p:txBody>
      </p:sp>
      <p:sp>
        <p:nvSpPr>
          <p:cNvPr id="19" name="Rectangle 18"/>
          <p:cNvSpPr/>
          <p:nvPr/>
        </p:nvSpPr>
        <p:spPr>
          <a:xfrm>
            <a:off x="1430215" y="3586734"/>
            <a:ext cx="2625969" cy="744089"/>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3. Removing Closed Stores</a:t>
            </a:r>
          </a:p>
        </p:txBody>
      </p:sp>
      <p:sp>
        <p:nvSpPr>
          <p:cNvPr id="22" name="Rectangle 21"/>
          <p:cNvSpPr/>
          <p:nvPr/>
        </p:nvSpPr>
        <p:spPr>
          <a:xfrm>
            <a:off x="1430215" y="4690089"/>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4. Data Trimming</a:t>
            </a:r>
          </a:p>
        </p:txBody>
      </p:sp>
      <p:cxnSp>
        <p:nvCxnSpPr>
          <p:cNvPr id="8" name="Straight Arrow Connector 7"/>
          <p:cNvCxnSpPr>
            <a:stCxn id="3" idx="2"/>
            <a:endCxn id="18" idx="0"/>
          </p:cNvCxnSpPr>
          <p:nvPr/>
        </p:nvCxnSpPr>
        <p:spPr>
          <a:xfrm flipH="1">
            <a:off x="2743200" y="2262189"/>
            <a:ext cx="1" cy="3748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8" idx="2"/>
            <a:endCxn id="19" idx="0"/>
          </p:cNvCxnSpPr>
          <p:nvPr/>
        </p:nvCxnSpPr>
        <p:spPr>
          <a:xfrm>
            <a:off x="2743200" y="3199788"/>
            <a:ext cx="0" cy="38694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2743200" y="4330824"/>
            <a:ext cx="0" cy="35926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8" name="Oval 27"/>
          <p:cNvSpPr/>
          <p:nvPr/>
        </p:nvSpPr>
        <p:spPr>
          <a:xfrm>
            <a:off x="5643367" y="1499959"/>
            <a:ext cx="1825572" cy="1825572"/>
          </a:xfrm>
          <a:prstGeom prst="ellipse">
            <a:avLst/>
          </a:prstGeom>
          <a:solidFill>
            <a:srgbClr val="FFC4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Gill Sans" charset="0"/>
                <a:ea typeface="Gill Sans" charset="0"/>
                <a:cs typeface="Gill Sans" charset="0"/>
              </a:rPr>
              <a:t>Train.csv</a:t>
            </a:r>
            <a:endParaRPr lang="en-US" b="1" dirty="0">
              <a:solidFill>
                <a:schemeClr val="tx1"/>
              </a:solidFill>
              <a:latin typeface="Gill Sans" charset="0"/>
              <a:ea typeface="Gill Sans" charset="0"/>
              <a:cs typeface="Gill Sans" charset="0"/>
            </a:endParaRPr>
          </a:p>
        </p:txBody>
      </p:sp>
      <p:sp>
        <p:nvSpPr>
          <p:cNvPr id="29" name="Oval 28"/>
          <p:cNvSpPr/>
          <p:nvPr/>
        </p:nvSpPr>
        <p:spPr>
          <a:xfrm>
            <a:off x="9056124" y="1453628"/>
            <a:ext cx="1870983" cy="187098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ill Sans" charset="0"/>
                <a:ea typeface="Gill Sans" charset="0"/>
                <a:cs typeface="Gill Sans" charset="0"/>
              </a:rPr>
              <a:t>Store.csv</a:t>
            </a:r>
            <a:endParaRPr lang="en-US" b="1" dirty="0">
              <a:solidFill>
                <a:schemeClr val="tx1"/>
              </a:solidFill>
              <a:latin typeface="Gill Sans" charset="0"/>
              <a:ea typeface="Gill Sans" charset="0"/>
              <a:cs typeface="Gill Sans" charset="0"/>
            </a:endParaRPr>
          </a:p>
        </p:txBody>
      </p:sp>
      <p:sp>
        <p:nvSpPr>
          <p:cNvPr id="30" name="Oval 29"/>
          <p:cNvSpPr/>
          <p:nvPr/>
        </p:nvSpPr>
        <p:spPr>
          <a:xfrm>
            <a:off x="7199856" y="3586734"/>
            <a:ext cx="2087235" cy="2087235"/>
          </a:xfrm>
          <a:prstGeom prst="ellipse">
            <a:avLst/>
          </a:prstGeom>
          <a:solidFill>
            <a:srgbClr val="E2CF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latin typeface="Gill Sans" charset="0"/>
                <a:ea typeface="Gill Sans" charset="0"/>
                <a:cs typeface="Gill Sans" charset="0"/>
              </a:rPr>
              <a:t>Train.dt</a:t>
            </a:r>
            <a:endParaRPr lang="en-US" b="1" dirty="0">
              <a:solidFill>
                <a:schemeClr val="tx1"/>
              </a:solidFill>
              <a:latin typeface="Gill Sans" charset="0"/>
              <a:ea typeface="Gill Sans" charset="0"/>
              <a:cs typeface="Gill Sans" charset="0"/>
            </a:endParaRPr>
          </a:p>
        </p:txBody>
      </p:sp>
      <p:cxnSp>
        <p:nvCxnSpPr>
          <p:cNvPr id="31" name="Straight Arrow Connector 30"/>
          <p:cNvCxnSpPr>
            <a:stCxn id="28" idx="5"/>
            <a:endCxn id="30" idx="0"/>
          </p:cNvCxnSpPr>
          <p:nvPr/>
        </p:nvCxnSpPr>
        <p:spPr>
          <a:xfrm>
            <a:off x="7201590" y="3058182"/>
            <a:ext cx="1041884" cy="52855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29" idx="3"/>
            <a:endCxn id="30" idx="0"/>
          </p:cNvCxnSpPr>
          <p:nvPr/>
        </p:nvCxnSpPr>
        <p:spPr>
          <a:xfrm flipH="1">
            <a:off x="8243474" y="3050612"/>
            <a:ext cx="1086649" cy="536122"/>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697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Cleaning</a:t>
            </a:r>
          </a:p>
        </p:txBody>
      </p:sp>
      <p:sp>
        <p:nvSpPr>
          <p:cNvPr id="3" name="Rectangle 2"/>
          <p:cNvSpPr/>
          <p:nvPr/>
        </p:nvSpPr>
        <p:spPr>
          <a:xfrm>
            <a:off x="1430216" y="1699483"/>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1. Merging Data Sets</a:t>
            </a:r>
          </a:p>
        </p:txBody>
      </p:sp>
      <p:sp>
        <p:nvSpPr>
          <p:cNvPr id="18" name="Rectangle 17"/>
          <p:cNvSpPr/>
          <p:nvPr/>
        </p:nvSpPr>
        <p:spPr>
          <a:xfrm>
            <a:off x="1430215" y="2637082"/>
            <a:ext cx="2625969" cy="562706"/>
          </a:xfrm>
          <a:prstGeom prst="rect">
            <a:avLst/>
          </a:prstGeom>
          <a:solidFill>
            <a:srgbClr val="FFE5E6"/>
          </a:solid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2. Correcting Classes</a:t>
            </a:r>
          </a:p>
        </p:txBody>
      </p:sp>
      <p:sp>
        <p:nvSpPr>
          <p:cNvPr id="19" name="Rectangle 18"/>
          <p:cNvSpPr/>
          <p:nvPr/>
        </p:nvSpPr>
        <p:spPr>
          <a:xfrm>
            <a:off x="1430215" y="3586734"/>
            <a:ext cx="2625969" cy="744089"/>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3. Removing Closed Stores</a:t>
            </a:r>
          </a:p>
        </p:txBody>
      </p:sp>
      <p:sp>
        <p:nvSpPr>
          <p:cNvPr id="22" name="Rectangle 21"/>
          <p:cNvSpPr/>
          <p:nvPr/>
        </p:nvSpPr>
        <p:spPr>
          <a:xfrm>
            <a:off x="1430215" y="4690089"/>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4. Data Trimming</a:t>
            </a:r>
          </a:p>
        </p:txBody>
      </p:sp>
      <p:cxnSp>
        <p:nvCxnSpPr>
          <p:cNvPr id="8" name="Straight Arrow Connector 7"/>
          <p:cNvCxnSpPr>
            <a:stCxn id="3" idx="2"/>
            <a:endCxn id="18" idx="0"/>
          </p:cNvCxnSpPr>
          <p:nvPr/>
        </p:nvCxnSpPr>
        <p:spPr>
          <a:xfrm flipH="1">
            <a:off x="2743200" y="2262189"/>
            <a:ext cx="1" cy="3748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8" idx="2"/>
            <a:endCxn id="19" idx="0"/>
          </p:cNvCxnSpPr>
          <p:nvPr/>
        </p:nvCxnSpPr>
        <p:spPr>
          <a:xfrm>
            <a:off x="2743200" y="3199788"/>
            <a:ext cx="0" cy="38694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2743200" y="4330824"/>
            <a:ext cx="0" cy="35926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7" name="Picture 2" descr="https://lh3.googleusercontent.com/FirNFr1t5YTvbsFBU7afqYQ89RF9GD96V51yOFW3LByWp1fFo4Vx7azp5nUGFFV5rLa2j0vua_01oSeKhXWms_Tx-jL9Kh9Y2x5wVRsTDcV2LM43uECUMn66oldScOj-J5gM4tM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9168" y="2507050"/>
            <a:ext cx="5291183" cy="18438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0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Cleaning</a:t>
            </a:r>
          </a:p>
        </p:txBody>
      </p:sp>
      <p:sp>
        <p:nvSpPr>
          <p:cNvPr id="3" name="Rectangle 2"/>
          <p:cNvSpPr/>
          <p:nvPr/>
        </p:nvSpPr>
        <p:spPr>
          <a:xfrm>
            <a:off x="1430216" y="1699483"/>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1. Merging Data Sets</a:t>
            </a:r>
          </a:p>
        </p:txBody>
      </p:sp>
      <p:sp>
        <p:nvSpPr>
          <p:cNvPr id="18" name="Rectangle 17"/>
          <p:cNvSpPr/>
          <p:nvPr/>
        </p:nvSpPr>
        <p:spPr>
          <a:xfrm>
            <a:off x="1430215" y="2637082"/>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2. Correcting Classes</a:t>
            </a:r>
          </a:p>
        </p:txBody>
      </p:sp>
      <p:sp>
        <p:nvSpPr>
          <p:cNvPr id="19" name="Rectangle 18"/>
          <p:cNvSpPr/>
          <p:nvPr/>
        </p:nvSpPr>
        <p:spPr>
          <a:xfrm>
            <a:off x="1430215" y="3586734"/>
            <a:ext cx="2625969" cy="744089"/>
          </a:xfrm>
          <a:prstGeom prst="rect">
            <a:avLst/>
          </a:prstGeom>
          <a:solidFill>
            <a:srgbClr val="FFE5E6"/>
          </a:solid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3. Removing Closed Stores</a:t>
            </a:r>
          </a:p>
        </p:txBody>
      </p:sp>
      <p:sp>
        <p:nvSpPr>
          <p:cNvPr id="22" name="Rectangle 21"/>
          <p:cNvSpPr/>
          <p:nvPr/>
        </p:nvSpPr>
        <p:spPr>
          <a:xfrm>
            <a:off x="1430215" y="4690089"/>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4. Data Trimming</a:t>
            </a:r>
          </a:p>
        </p:txBody>
      </p:sp>
      <p:cxnSp>
        <p:nvCxnSpPr>
          <p:cNvPr id="8" name="Straight Arrow Connector 7"/>
          <p:cNvCxnSpPr>
            <a:stCxn id="3" idx="2"/>
            <a:endCxn id="18" idx="0"/>
          </p:cNvCxnSpPr>
          <p:nvPr/>
        </p:nvCxnSpPr>
        <p:spPr>
          <a:xfrm flipH="1">
            <a:off x="2743200" y="2262189"/>
            <a:ext cx="1" cy="3748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8" idx="2"/>
            <a:endCxn id="19" idx="0"/>
          </p:cNvCxnSpPr>
          <p:nvPr/>
        </p:nvCxnSpPr>
        <p:spPr>
          <a:xfrm>
            <a:off x="2743200" y="3199788"/>
            <a:ext cx="0" cy="38694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2743200" y="4330824"/>
            <a:ext cx="0" cy="35926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3" name="Picture 4" descr="https://lh4.googleusercontent.com/iT2c1qaQO2HzimNBKzJ94jGKIrqomAOxvhZ0MlB5vzy-LEPMlcXs0fcn90mQo4kx2e_PLBBqbFcfCfWpcguXPh6yI-JJWkYZ9MsxAwub-TavTwBjIjcWyF3PwxODwvM7SBKQndj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1385" y="1892330"/>
            <a:ext cx="4548555" cy="296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547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Cleaning</a:t>
            </a:r>
          </a:p>
        </p:txBody>
      </p:sp>
      <p:sp>
        <p:nvSpPr>
          <p:cNvPr id="3" name="Rectangle 2"/>
          <p:cNvSpPr/>
          <p:nvPr/>
        </p:nvSpPr>
        <p:spPr>
          <a:xfrm>
            <a:off x="1430216" y="1699483"/>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1. Merging Data Sets</a:t>
            </a:r>
          </a:p>
        </p:txBody>
      </p:sp>
      <p:sp>
        <p:nvSpPr>
          <p:cNvPr id="18" name="Rectangle 17"/>
          <p:cNvSpPr/>
          <p:nvPr/>
        </p:nvSpPr>
        <p:spPr>
          <a:xfrm>
            <a:off x="1430215" y="2637082"/>
            <a:ext cx="2625969" cy="562706"/>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2. Correcting Classes</a:t>
            </a:r>
          </a:p>
        </p:txBody>
      </p:sp>
      <p:sp>
        <p:nvSpPr>
          <p:cNvPr id="19" name="Rectangle 18"/>
          <p:cNvSpPr/>
          <p:nvPr/>
        </p:nvSpPr>
        <p:spPr>
          <a:xfrm>
            <a:off x="1430215" y="3586734"/>
            <a:ext cx="2625969" cy="744089"/>
          </a:xfrm>
          <a:prstGeom prst="rect">
            <a:avLst/>
          </a:prstGeom>
          <a:no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3. Removing Closed Stores</a:t>
            </a:r>
          </a:p>
        </p:txBody>
      </p:sp>
      <p:sp>
        <p:nvSpPr>
          <p:cNvPr id="22" name="Rectangle 21"/>
          <p:cNvSpPr/>
          <p:nvPr/>
        </p:nvSpPr>
        <p:spPr>
          <a:xfrm>
            <a:off x="1430215" y="4690089"/>
            <a:ext cx="2625969" cy="562706"/>
          </a:xfrm>
          <a:prstGeom prst="rect">
            <a:avLst/>
          </a:prstGeom>
          <a:solidFill>
            <a:srgbClr val="FFE5E6"/>
          </a:solidFill>
          <a:ln w="38100">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ill Sans" charset="0"/>
                <a:ea typeface="Gill Sans" charset="0"/>
                <a:cs typeface="Gill Sans" charset="0"/>
              </a:rPr>
              <a:t>4. Data Trimming</a:t>
            </a:r>
          </a:p>
        </p:txBody>
      </p:sp>
      <p:cxnSp>
        <p:nvCxnSpPr>
          <p:cNvPr id="8" name="Straight Arrow Connector 7"/>
          <p:cNvCxnSpPr>
            <a:stCxn id="3" idx="2"/>
            <a:endCxn id="18" idx="0"/>
          </p:cNvCxnSpPr>
          <p:nvPr/>
        </p:nvCxnSpPr>
        <p:spPr>
          <a:xfrm flipH="1">
            <a:off x="2743200" y="2262189"/>
            <a:ext cx="1" cy="37489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8" idx="2"/>
            <a:endCxn id="19" idx="0"/>
          </p:cNvCxnSpPr>
          <p:nvPr/>
        </p:nvCxnSpPr>
        <p:spPr>
          <a:xfrm>
            <a:off x="2743200" y="3199788"/>
            <a:ext cx="0" cy="38694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2743200" y="4330824"/>
            <a:ext cx="0" cy="35926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Rectangle 1"/>
          <p:cNvSpPr/>
          <p:nvPr/>
        </p:nvSpPr>
        <p:spPr>
          <a:xfrm>
            <a:off x="5128592" y="1473073"/>
            <a:ext cx="5931877" cy="3630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charset="0"/>
                <a:ea typeface="Gill Sans" charset="0"/>
                <a:cs typeface="Gill Sans" charset="0"/>
              </a:rPr>
              <a:t>1017209 Lines</a:t>
            </a:r>
          </a:p>
        </p:txBody>
      </p:sp>
      <p:cxnSp>
        <p:nvCxnSpPr>
          <p:cNvPr id="5" name="Straight Arrow Connector 4"/>
          <p:cNvCxnSpPr>
            <a:stCxn id="2" idx="2"/>
            <a:endCxn id="15" idx="0"/>
          </p:cNvCxnSpPr>
          <p:nvPr/>
        </p:nvCxnSpPr>
        <p:spPr>
          <a:xfrm flipH="1">
            <a:off x="8094530" y="1836124"/>
            <a:ext cx="1" cy="41727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6894995" y="2253397"/>
            <a:ext cx="2399069" cy="36305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312912 Lines</a:t>
            </a:r>
          </a:p>
        </p:txBody>
      </p:sp>
      <p:pic>
        <p:nvPicPr>
          <p:cNvPr id="7" name="Picture 6"/>
          <p:cNvPicPr>
            <a:picLocks noChangeAspect="1"/>
          </p:cNvPicPr>
          <p:nvPr/>
        </p:nvPicPr>
        <p:blipFill>
          <a:blip r:embed="rId2"/>
          <a:stretch>
            <a:fillRect/>
          </a:stretch>
        </p:blipFill>
        <p:spPr>
          <a:xfrm>
            <a:off x="5828939" y="2872805"/>
            <a:ext cx="4531179" cy="1984862"/>
          </a:xfrm>
          <a:prstGeom prst="rect">
            <a:avLst/>
          </a:prstGeom>
        </p:spPr>
      </p:pic>
      <p:cxnSp>
        <p:nvCxnSpPr>
          <p:cNvPr id="20" name="Straight Arrow Connector 19"/>
          <p:cNvCxnSpPr>
            <a:stCxn id="15" idx="2"/>
            <a:endCxn id="7" idx="0"/>
          </p:cNvCxnSpPr>
          <p:nvPr/>
        </p:nvCxnSpPr>
        <p:spPr>
          <a:xfrm flipH="1">
            <a:off x="8094529" y="2616448"/>
            <a:ext cx="1" cy="25635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1" name="Rectangle 20"/>
          <p:cNvSpPr/>
          <p:nvPr/>
        </p:nvSpPr>
        <p:spPr>
          <a:xfrm>
            <a:off x="7465878" y="5114024"/>
            <a:ext cx="1257300" cy="36305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4500 Lines</a:t>
            </a:r>
          </a:p>
        </p:txBody>
      </p:sp>
      <p:cxnSp>
        <p:nvCxnSpPr>
          <p:cNvPr id="27" name="Straight Arrow Connector 26"/>
          <p:cNvCxnSpPr>
            <a:stCxn id="7" idx="2"/>
            <a:endCxn id="21" idx="0"/>
          </p:cNvCxnSpPr>
          <p:nvPr/>
        </p:nvCxnSpPr>
        <p:spPr>
          <a:xfrm flipH="1">
            <a:off x="8094528" y="4857667"/>
            <a:ext cx="1" cy="25635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8218514" y="2918435"/>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3" name="Straight Connector 32"/>
          <p:cNvCxnSpPr/>
          <p:nvPr/>
        </p:nvCxnSpPr>
        <p:spPr>
          <a:xfrm flipV="1">
            <a:off x="8308921" y="2918435"/>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4" name="Straight Connector 33"/>
          <p:cNvCxnSpPr/>
          <p:nvPr/>
        </p:nvCxnSpPr>
        <p:spPr>
          <a:xfrm flipV="1">
            <a:off x="8448406" y="2933932"/>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flipV="1">
            <a:off x="8585308" y="2935554"/>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flipV="1">
            <a:off x="8831666" y="2932723"/>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flipV="1">
            <a:off x="8034366" y="2918434"/>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flipV="1">
            <a:off x="7923294" y="2918433"/>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39" name="Straight Connector 38"/>
          <p:cNvCxnSpPr/>
          <p:nvPr/>
        </p:nvCxnSpPr>
        <p:spPr>
          <a:xfrm flipV="1">
            <a:off x="7781226" y="2925408"/>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40" name="Straight Connector 39"/>
          <p:cNvCxnSpPr/>
          <p:nvPr/>
        </p:nvCxnSpPr>
        <p:spPr>
          <a:xfrm flipV="1">
            <a:off x="7561667" y="2920210"/>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41" name="Straight Connector 40"/>
          <p:cNvCxnSpPr/>
          <p:nvPr/>
        </p:nvCxnSpPr>
        <p:spPr>
          <a:xfrm flipV="1">
            <a:off x="7202624" y="2913434"/>
            <a:ext cx="0" cy="1720763"/>
          </a:xfrm>
          <a:prstGeom prst="line">
            <a:avLst/>
          </a:prstGeom>
        </p:spPr>
        <p:style>
          <a:lnRef idx="1">
            <a:schemeClr val="accent2"/>
          </a:lnRef>
          <a:fillRef idx="0">
            <a:schemeClr val="accent2"/>
          </a:fillRef>
          <a:effectRef idx="0">
            <a:schemeClr val="accent2"/>
          </a:effectRef>
          <a:fontRef idx="minor">
            <a:schemeClr val="tx1"/>
          </a:fontRef>
        </p:style>
      </p:cxnSp>
      <p:cxnSp>
        <p:nvCxnSpPr>
          <p:cNvPr id="42" name="Straight Connector 41"/>
          <p:cNvCxnSpPr/>
          <p:nvPr/>
        </p:nvCxnSpPr>
        <p:spPr>
          <a:xfrm flipV="1">
            <a:off x="8124774" y="2912224"/>
            <a:ext cx="0" cy="1720763"/>
          </a:xfrm>
          <a:prstGeom prst="line">
            <a:avLst/>
          </a:prstGeom>
        </p:spPr>
        <p:style>
          <a:lnRef idx="1">
            <a:schemeClr val="accent2"/>
          </a:lnRef>
          <a:fillRef idx="0">
            <a:schemeClr val="accent2"/>
          </a:fillRef>
          <a:effectRef idx="0">
            <a:schemeClr val="accent2"/>
          </a:effectRef>
          <a:fontRef idx="minor">
            <a:schemeClr val="tx1"/>
          </a:fontRef>
        </p:style>
      </p:cxnSp>
      <p:sp>
        <p:nvSpPr>
          <p:cNvPr id="43" name="TextBox 42"/>
          <p:cNvSpPr txBox="1"/>
          <p:nvPr/>
        </p:nvSpPr>
        <p:spPr>
          <a:xfrm>
            <a:off x="8094528" y="1865651"/>
            <a:ext cx="1551681" cy="338554"/>
          </a:xfrm>
          <a:prstGeom prst="rect">
            <a:avLst/>
          </a:prstGeom>
          <a:noFill/>
        </p:spPr>
        <p:txBody>
          <a:bodyPr wrap="square" rtlCol="0">
            <a:spAutoFit/>
          </a:bodyPr>
          <a:lstStyle/>
          <a:p>
            <a:r>
              <a:rPr lang="en-US" sz="1600" i="1">
                <a:latin typeface="Gill Sans Light" charset="0"/>
                <a:ea typeface="Gill Sans Light" charset="0"/>
                <a:cs typeface="Gill Sans Light" charset="0"/>
              </a:rPr>
              <a:t>Pick only Store D</a:t>
            </a:r>
            <a:endParaRPr lang="en-US" sz="1600" i="1" dirty="0">
              <a:latin typeface="Gill Sans Light" charset="0"/>
              <a:ea typeface="Gill Sans Light" charset="0"/>
              <a:cs typeface="Gill Sans Light" charset="0"/>
            </a:endParaRPr>
          </a:p>
        </p:txBody>
      </p:sp>
      <p:sp>
        <p:nvSpPr>
          <p:cNvPr id="44" name="TextBox 43"/>
          <p:cNvSpPr txBox="1"/>
          <p:nvPr/>
        </p:nvSpPr>
        <p:spPr>
          <a:xfrm>
            <a:off x="8142376" y="2607510"/>
            <a:ext cx="2918093" cy="338554"/>
          </a:xfrm>
          <a:prstGeom prst="rect">
            <a:avLst/>
          </a:prstGeom>
          <a:noFill/>
        </p:spPr>
        <p:txBody>
          <a:bodyPr wrap="square" rtlCol="0">
            <a:spAutoFit/>
          </a:bodyPr>
          <a:lstStyle/>
          <a:p>
            <a:r>
              <a:rPr lang="en-US" sz="1600" i="1" dirty="0" err="1">
                <a:latin typeface="Gill Sans Light" charset="0"/>
                <a:ea typeface="Gill Sans Light" charset="0"/>
                <a:cs typeface="Gill Sans Light" charset="0"/>
              </a:rPr>
              <a:t>Categorise</a:t>
            </a:r>
            <a:r>
              <a:rPr lang="en-US" sz="1600" i="1" dirty="0">
                <a:latin typeface="Gill Sans Light" charset="0"/>
                <a:ea typeface="Gill Sans Light" charset="0"/>
                <a:cs typeface="Gill Sans Light" charset="0"/>
              </a:rPr>
              <a:t> sales into 12 percentiles</a:t>
            </a:r>
          </a:p>
        </p:txBody>
      </p:sp>
      <p:sp>
        <p:nvSpPr>
          <p:cNvPr id="45" name="TextBox 44"/>
          <p:cNvSpPr txBox="1"/>
          <p:nvPr/>
        </p:nvSpPr>
        <p:spPr>
          <a:xfrm>
            <a:off x="8157102" y="4749517"/>
            <a:ext cx="2918093" cy="338554"/>
          </a:xfrm>
          <a:prstGeom prst="rect">
            <a:avLst/>
          </a:prstGeom>
          <a:noFill/>
        </p:spPr>
        <p:txBody>
          <a:bodyPr wrap="square" rtlCol="0">
            <a:spAutoFit/>
          </a:bodyPr>
          <a:lstStyle/>
          <a:p>
            <a:r>
              <a:rPr lang="en-US" sz="1600" i="1" dirty="0">
                <a:latin typeface="Gill Sans Light" charset="0"/>
                <a:ea typeface="Gill Sans Light" charset="0"/>
                <a:cs typeface="Gill Sans Light" charset="0"/>
              </a:rPr>
              <a:t>Pick 12 stores</a:t>
            </a:r>
          </a:p>
        </p:txBody>
      </p:sp>
    </p:spTree>
    <p:extLst>
      <p:ext uri="{BB962C8B-B14F-4D97-AF65-F5344CB8AC3E}">
        <p14:creationId xmlns:p14="http://schemas.microsoft.com/office/powerpoint/2010/main" val="428910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Train Test Split</a:t>
            </a:r>
          </a:p>
        </p:txBody>
      </p:sp>
      <p:grpSp>
        <p:nvGrpSpPr>
          <p:cNvPr id="3" name="Group 2"/>
          <p:cNvGrpSpPr/>
          <p:nvPr/>
        </p:nvGrpSpPr>
        <p:grpSpPr>
          <a:xfrm>
            <a:off x="1189402" y="2656437"/>
            <a:ext cx="9308592" cy="1545123"/>
            <a:chOff x="1306633" y="2404723"/>
            <a:chExt cx="9308592" cy="1545123"/>
          </a:xfrm>
        </p:grpSpPr>
        <p:sp>
          <p:nvSpPr>
            <p:cNvPr id="16" name="Rectangle 15"/>
            <p:cNvSpPr/>
            <p:nvPr/>
          </p:nvSpPr>
          <p:spPr>
            <a:xfrm>
              <a:off x="1805319" y="2866389"/>
              <a:ext cx="6163946" cy="62179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Gill Sans" charset="0"/>
                  <a:ea typeface="Gill Sans" charset="0"/>
                  <a:cs typeface="Gill Sans" charset="0"/>
                </a:rPr>
                <a:t>Train + Validate</a:t>
              </a:r>
              <a:endParaRPr lang="en-US" sz="2400" dirty="0">
                <a:latin typeface="Gill Sans" charset="0"/>
                <a:ea typeface="Gill Sans" charset="0"/>
                <a:cs typeface="Gill Sans" charset="0"/>
              </a:endParaRPr>
            </a:p>
          </p:txBody>
        </p:sp>
        <p:sp>
          <p:nvSpPr>
            <p:cNvPr id="18" name="Rectangle 17"/>
            <p:cNvSpPr/>
            <p:nvPr/>
          </p:nvSpPr>
          <p:spPr>
            <a:xfrm>
              <a:off x="8333700" y="2866389"/>
              <a:ext cx="1243283" cy="6217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ill Sans" charset="0"/>
                  <a:ea typeface="Gill Sans" charset="0"/>
                  <a:cs typeface="Gill Sans" charset="0"/>
                </a:rPr>
                <a:t>Test</a:t>
              </a:r>
            </a:p>
          </p:txBody>
        </p:sp>
        <p:sp>
          <p:nvSpPr>
            <p:cNvPr id="19" name="TextBox 18"/>
            <p:cNvSpPr txBox="1"/>
            <p:nvPr/>
          </p:nvSpPr>
          <p:spPr>
            <a:xfrm>
              <a:off x="8533147" y="2404724"/>
              <a:ext cx="1039633" cy="461665"/>
            </a:xfrm>
            <a:prstGeom prst="rect">
              <a:avLst/>
            </a:prstGeom>
            <a:noFill/>
          </p:spPr>
          <p:txBody>
            <a:bodyPr wrap="square" rtlCol="0">
              <a:spAutoFit/>
            </a:bodyPr>
            <a:lstStyle/>
            <a:p>
              <a:r>
                <a:rPr lang="en-US" sz="2400" i="1" dirty="0">
                  <a:latin typeface="Gill Sans Light" charset="0"/>
                  <a:ea typeface="Gill Sans Light" charset="0"/>
                  <a:cs typeface="Gill Sans Light" charset="0"/>
                </a:rPr>
                <a:t>1000</a:t>
              </a:r>
            </a:p>
          </p:txBody>
        </p:sp>
        <p:sp>
          <p:nvSpPr>
            <p:cNvPr id="21" name="TextBox 20"/>
            <p:cNvSpPr txBox="1"/>
            <p:nvPr/>
          </p:nvSpPr>
          <p:spPr>
            <a:xfrm>
              <a:off x="3347360" y="2404723"/>
              <a:ext cx="3427351" cy="461665"/>
            </a:xfrm>
            <a:prstGeom prst="rect">
              <a:avLst/>
            </a:prstGeom>
            <a:noFill/>
          </p:spPr>
          <p:txBody>
            <a:bodyPr wrap="square" rtlCol="0">
              <a:spAutoFit/>
            </a:bodyPr>
            <a:lstStyle/>
            <a:p>
              <a:r>
                <a:rPr lang="en-US" sz="2400" i="1" dirty="0">
                  <a:latin typeface="Gill Sans Light" charset="0"/>
                  <a:ea typeface="Gill Sans Light" charset="0"/>
                  <a:cs typeface="Gill Sans Light" charset="0"/>
                </a:rPr>
                <a:t>2450 Train, 1050 Validate</a:t>
              </a:r>
            </a:p>
          </p:txBody>
        </p:sp>
        <p:cxnSp>
          <p:nvCxnSpPr>
            <p:cNvPr id="22" name="Straight Arrow Connector 21"/>
            <p:cNvCxnSpPr/>
            <p:nvPr/>
          </p:nvCxnSpPr>
          <p:spPr>
            <a:xfrm>
              <a:off x="1306633" y="3488181"/>
              <a:ext cx="9308592" cy="0"/>
            </a:xfrm>
            <a:prstGeom prst="straightConnector1">
              <a:avLst/>
            </a:prstGeom>
            <a:ln w="7620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9575592" y="3488181"/>
              <a:ext cx="1039633" cy="461665"/>
            </a:xfrm>
            <a:prstGeom prst="rect">
              <a:avLst/>
            </a:prstGeom>
            <a:noFill/>
          </p:spPr>
          <p:txBody>
            <a:bodyPr wrap="square" rtlCol="0">
              <a:spAutoFit/>
            </a:bodyPr>
            <a:lstStyle/>
            <a:p>
              <a:r>
                <a:rPr lang="en-US" sz="2400" i="1">
                  <a:latin typeface="Gill Sans Light" charset="0"/>
                  <a:ea typeface="Gill Sans Light" charset="0"/>
                  <a:cs typeface="Gill Sans Light" charset="0"/>
                </a:rPr>
                <a:t>Time</a:t>
              </a:r>
              <a:endParaRPr lang="en-US" sz="2400" i="1" dirty="0">
                <a:latin typeface="Gill Sans Light" charset="0"/>
                <a:ea typeface="Gill Sans Light" charset="0"/>
                <a:cs typeface="Gill Sans Light" charset="0"/>
              </a:endParaRPr>
            </a:p>
          </p:txBody>
        </p:sp>
      </p:grpSp>
    </p:spTree>
    <p:extLst>
      <p:ext uri="{BB962C8B-B14F-4D97-AF65-F5344CB8AC3E}">
        <p14:creationId xmlns:p14="http://schemas.microsoft.com/office/powerpoint/2010/main" val="1692377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148818" y="945550"/>
            <a:ext cx="5894363" cy="584775"/>
          </a:xfrm>
          <a:prstGeom prst="rect">
            <a:avLst/>
          </a:prstGeom>
          <a:noFill/>
        </p:spPr>
        <p:txBody>
          <a:bodyPr wrap="square" rtlCol="0">
            <a:spAutoFit/>
          </a:bodyPr>
          <a:lstStyle/>
          <a:p>
            <a:pPr algn="ctr"/>
            <a:r>
              <a:rPr lang="en-US" sz="3200" b="1">
                <a:solidFill>
                  <a:schemeClr val="bg1"/>
                </a:solidFill>
                <a:latin typeface="Gill Sans SemiBold" charset="0"/>
                <a:ea typeface="Gill Sans SemiBold" charset="0"/>
                <a:cs typeface="Gill Sans SemiBold" charset="0"/>
              </a:rPr>
              <a:t>Presentation Outline</a:t>
            </a:r>
            <a:endParaRPr lang="en-US" sz="3200" b="1" dirty="0">
              <a:solidFill>
                <a:schemeClr val="bg1"/>
              </a:solidFill>
              <a:latin typeface="Gill Sans SemiBold" charset="0"/>
              <a:ea typeface="Gill Sans SemiBold" charset="0"/>
              <a:cs typeface="Gill Sans SemiBold" charset="0"/>
            </a:endParaRPr>
          </a:p>
        </p:txBody>
      </p:sp>
      <p:sp>
        <p:nvSpPr>
          <p:cNvPr id="8" name="Rectangle 7"/>
          <p:cNvSpPr/>
          <p:nvPr/>
        </p:nvSpPr>
        <p:spPr>
          <a:xfrm>
            <a:off x="0" y="1125415"/>
            <a:ext cx="12192000" cy="5732585"/>
          </a:xfrm>
          <a:prstGeom prst="rect">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01636" y="308787"/>
            <a:ext cx="7580492"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3. Feature Creation</a:t>
            </a:r>
            <a:endParaRPr lang="en-US" sz="2400" dirty="0">
              <a:latin typeface="Gill Sans Light" charset="0"/>
              <a:ea typeface="Gill Sans Light" charset="0"/>
              <a:cs typeface="Gill Sans Light" charset="0"/>
            </a:endParaRPr>
          </a:p>
        </p:txBody>
      </p:sp>
      <p:sp>
        <p:nvSpPr>
          <p:cNvPr id="2" name="Triangle 1"/>
          <p:cNvSpPr/>
          <p:nvPr/>
        </p:nvSpPr>
        <p:spPr>
          <a:xfrm>
            <a:off x="1500553" y="764216"/>
            <a:ext cx="1179341" cy="542533"/>
          </a:xfrm>
          <a:prstGeom prst="triangle">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461661" y="240048"/>
            <a:ext cx="8130206" cy="707886"/>
          </a:xfrm>
          <a:prstGeom prst="rect">
            <a:avLst/>
          </a:prstGeom>
          <a:noFill/>
        </p:spPr>
        <p:txBody>
          <a:bodyPr wrap="square" rtlCol="0">
            <a:spAutoFit/>
          </a:bodyPr>
          <a:lstStyle/>
          <a:p>
            <a:r>
              <a:rPr lang="en-US" sz="2000" b="1" dirty="0">
                <a:latin typeface="Gill Sans SemiBold" charset="0"/>
                <a:ea typeface="Gill Sans SemiBold" charset="0"/>
                <a:cs typeface="Gill Sans SemiBold" charset="0"/>
              </a:rPr>
              <a:t>Information provided was insufficient to capture trends</a:t>
            </a:r>
          </a:p>
          <a:p>
            <a:r>
              <a:rPr lang="en-US" sz="2000" b="1" dirty="0">
                <a:latin typeface="Gill Sans SemiBold" charset="0"/>
                <a:ea typeface="Gill Sans SemiBold" charset="0"/>
                <a:cs typeface="Gill Sans SemiBold" charset="0"/>
              </a:rPr>
              <a:t>We sought to create features that relate to past/future data</a:t>
            </a:r>
            <a:endParaRPr lang="en-US" sz="2000" b="1" dirty="0">
              <a:latin typeface="Gill Sans" charset="0"/>
              <a:ea typeface="Gill Sans" charset="0"/>
              <a:cs typeface="Gill Sans" charset="0"/>
            </a:endParaRPr>
          </a:p>
        </p:txBody>
      </p:sp>
      <p:sp>
        <p:nvSpPr>
          <p:cNvPr id="3" name="Oval 2"/>
          <p:cNvSpPr/>
          <p:nvPr/>
        </p:nvSpPr>
        <p:spPr>
          <a:xfrm>
            <a:off x="385341" y="1577778"/>
            <a:ext cx="2485440" cy="248544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ill Sans" charset="0"/>
                <a:ea typeface="Gill Sans" charset="0"/>
                <a:cs typeface="Gill Sans" charset="0"/>
              </a:rPr>
              <a:t>Number of days since last promotion</a:t>
            </a:r>
          </a:p>
        </p:txBody>
      </p:sp>
      <p:sp>
        <p:nvSpPr>
          <p:cNvPr id="10" name="Oval 9"/>
          <p:cNvSpPr/>
          <p:nvPr/>
        </p:nvSpPr>
        <p:spPr>
          <a:xfrm>
            <a:off x="1450748" y="4240699"/>
            <a:ext cx="2204935" cy="2204935"/>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ill Sans" charset="0"/>
                <a:ea typeface="Gill Sans" charset="0"/>
                <a:cs typeface="Gill Sans" charset="0"/>
              </a:rPr>
              <a:t>Weekend tomorrow?</a:t>
            </a:r>
            <a:endParaRPr lang="en-US" b="1" dirty="0">
              <a:solidFill>
                <a:schemeClr val="tx1"/>
              </a:solidFill>
              <a:latin typeface="Gill Sans" charset="0"/>
              <a:ea typeface="Gill Sans" charset="0"/>
              <a:cs typeface="Gill Sans" charset="0"/>
            </a:endParaRPr>
          </a:p>
        </p:txBody>
      </p:sp>
      <p:sp>
        <p:nvSpPr>
          <p:cNvPr id="11" name="Oval 10"/>
          <p:cNvSpPr/>
          <p:nvPr/>
        </p:nvSpPr>
        <p:spPr>
          <a:xfrm>
            <a:off x="3372278" y="1879142"/>
            <a:ext cx="2481094" cy="248109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charset="0"/>
                <a:ea typeface="Gill Sans" charset="0"/>
                <a:cs typeface="Gill Sans" charset="0"/>
              </a:rPr>
              <a:t>Closed yesterday?</a:t>
            </a:r>
          </a:p>
        </p:txBody>
      </p:sp>
      <p:sp>
        <p:nvSpPr>
          <p:cNvPr id="12" name="Oval 11"/>
          <p:cNvSpPr/>
          <p:nvPr/>
        </p:nvSpPr>
        <p:spPr>
          <a:xfrm>
            <a:off x="6410054" y="1484138"/>
            <a:ext cx="2197613" cy="21976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charset="0"/>
                <a:ea typeface="Gill Sans" charset="0"/>
                <a:cs typeface="Gill Sans" charset="0"/>
              </a:rPr>
              <a:t>Day &amp; Month of the year</a:t>
            </a:r>
          </a:p>
        </p:txBody>
      </p:sp>
      <p:sp>
        <p:nvSpPr>
          <p:cNvPr id="13" name="Oval 12"/>
          <p:cNvSpPr/>
          <p:nvPr/>
        </p:nvSpPr>
        <p:spPr>
          <a:xfrm>
            <a:off x="7800174" y="4436826"/>
            <a:ext cx="2070657" cy="207065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Gill Sans" charset="0"/>
                <a:ea typeface="Gill Sans" charset="0"/>
                <a:cs typeface="Gill Sans" charset="0"/>
              </a:rPr>
              <a:t>Category</a:t>
            </a:r>
            <a:endParaRPr lang="en-US" sz="2000" b="1" dirty="0">
              <a:solidFill>
                <a:schemeClr val="tx1"/>
              </a:solidFill>
              <a:latin typeface="Gill Sans" charset="0"/>
              <a:ea typeface="Gill Sans" charset="0"/>
              <a:cs typeface="Gill Sans" charset="0"/>
            </a:endParaRPr>
          </a:p>
        </p:txBody>
      </p:sp>
      <p:sp>
        <p:nvSpPr>
          <p:cNvPr id="14" name="Oval 13"/>
          <p:cNvSpPr/>
          <p:nvPr/>
        </p:nvSpPr>
        <p:spPr>
          <a:xfrm>
            <a:off x="9225650" y="1929901"/>
            <a:ext cx="2603598" cy="2603598"/>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Gill Sans" charset="0"/>
                <a:ea typeface="Gill Sans" charset="0"/>
                <a:cs typeface="Gill Sans" charset="0"/>
              </a:rPr>
              <a:t>School Holiday tomorrow?</a:t>
            </a:r>
            <a:endParaRPr lang="en-US" sz="2000" b="1" dirty="0">
              <a:solidFill>
                <a:schemeClr val="tx1"/>
              </a:solidFill>
              <a:latin typeface="Gill Sans" charset="0"/>
              <a:ea typeface="Gill Sans" charset="0"/>
              <a:cs typeface="Gill Sans" charset="0"/>
            </a:endParaRPr>
          </a:p>
        </p:txBody>
      </p:sp>
      <p:sp>
        <p:nvSpPr>
          <p:cNvPr id="15" name="Oval 14"/>
          <p:cNvSpPr/>
          <p:nvPr/>
        </p:nvSpPr>
        <p:spPr>
          <a:xfrm>
            <a:off x="4932350" y="4238650"/>
            <a:ext cx="2108637" cy="210863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Gill Sans" charset="0"/>
                <a:ea typeface="Gill Sans" charset="0"/>
                <a:cs typeface="Gill Sans" charset="0"/>
              </a:rPr>
              <a:t>Weekend yesterday?</a:t>
            </a:r>
          </a:p>
        </p:txBody>
      </p:sp>
    </p:spTree>
    <p:extLst>
      <p:ext uri="{BB962C8B-B14F-4D97-AF65-F5344CB8AC3E}">
        <p14:creationId xmlns:p14="http://schemas.microsoft.com/office/powerpoint/2010/main" val="243771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128937" y="1381304"/>
            <a:ext cx="5894363" cy="461665"/>
          </a:xfrm>
          <a:prstGeom prst="rect">
            <a:avLst/>
          </a:prstGeom>
          <a:noFill/>
        </p:spPr>
        <p:txBody>
          <a:bodyPr wrap="square" rtlCol="0">
            <a:spAutoFit/>
          </a:bodyPr>
          <a:lstStyle/>
          <a:p>
            <a:pPr algn="ctr"/>
            <a:r>
              <a:rPr lang="en-US" sz="2400" b="1" dirty="0">
                <a:latin typeface="Gill Sans SemiBold" charset="0"/>
                <a:ea typeface="Gill Sans SemiBold" charset="0"/>
                <a:cs typeface="Gill Sans SemiBold" charset="0"/>
              </a:rPr>
              <a:t>4. Modelling &amp; Evaluation</a:t>
            </a:r>
          </a:p>
        </p:txBody>
      </p:sp>
      <p:grpSp>
        <p:nvGrpSpPr>
          <p:cNvPr id="14" name="Group 13"/>
          <p:cNvGrpSpPr/>
          <p:nvPr/>
        </p:nvGrpSpPr>
        <p:grpSpPr>
          <a:xfrm>
            <a:off x="2918104" y="2206261"/>
            <a:ext cx="6316027" cy="421664"/>
            <a:chOff x="2727152" y="2270991"/>
            <a:chExt cx="6316027" cy="421664"/>
          </a:xfrm>
        </p:grpSpPr>
        <p:cxnSp>
          <p:nvCxnSpPr>
            <p:cNvPr id="3" name="Straight Connector 2"/>
            <p:cNvCxnSpPr/>
            <p:nvPr/>
          </p:nvCxnSpPr>
          <p:spPr>
            <a:xfrm>
              <a:off x="3148816" y="2493242"/>
              <a:ext cx="5894363" cy="0"/>
            </a:xfrm>
            <a:prstGeom prst="line">
              <a:avLst/>
            </a:prstGeom>
            <a:ln w="76200">
              <a:solidFill>
                <a:srgbClr val="DC2440"/>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2727152" y="2270991"/>
              <a:ext cx="421664" cy="421664"/>
            </a:xfrm>
            <a:prstGeom prst="ellipse">
              <a:avLst/>
            </a:prstGeom>
            <a:solidFill>
              <a:srgbClr val="DC2440"/>
            </a:solidFill>
            <a:ln>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1</a:t>
              </a:r>
            </a:p>
          </p:txBody>
        </p:sp>
        <p:sp>
          <p:nvSpPr>
            <p:cNvPr id="16" name="Oval 15"/>
            <p:cNvSpPr/>
            <p:nvPr/>
          </p:nvSpPr>
          <p:spPr>
            <a:xfrm>
              <a:off x="8621515" y="2270991"/>
              <a:ext cx="421664" cy="421664"/>
            </a:xfrm>
            <a:prstGeom prst="ellipse">
              <a:avLst/>
            </a:prstGeom>
            <a:solidFill>
              <a:srgbClr val="DC2440"/>
            </a:solidFill>
            <a:ln>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4</a:t>
              </a:r>
            </a:p>
          </p:txBody>
        </p:sp>
        <p:sp>
          <p:nvSpPr>
            <p:cNvPr id="17" name="Oval 16"/>
            <p:cNvSpPr/>
            <p:nvPr/>
          </p:nvSpPr>
          <p:spPr>
            <a:xfrm>
              <a:off x="4647053" y="2270991"/>
              <a:ext cx="421664" cy="421664"/>
            </a:xfrm>
            <a:prstGeom prst="ellipse">
              <a:avLst/>
            </a:prstGeom>
            <a:solidFill>
              <a:srgbClr val="DC2440"/>
            </a:solidFill>
            <a:ln>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2</a:t>
              </a:r>
            </a:p>
          </p:txBody>
        </p:sp>
        <p:sp>
          <p:nvSpPr>
            <p:cNvPr id="18" name="Oval 17"/>
            <p:cNvSpPr/>
            <p:nvPr/>
          </p:nvSpPr>
          <p:spPr>
            <a:xfrm>
              <a:off x="6566954" y="2270991"/>
              <a:ext cx="421664" cy="421664"/>
            </a:xfrm>
            <a:prstGeom prst="ellipse">
              <a:avLst/>
            </a:prstGeom>
            <a:solidFill>
              <a:srgbClr val="DC2440"/>
            </a:solidFill>
            <a:ln>
              <a:solidFill>
                <a:srgbClr val="DC2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3</a:t>
              </a:r>
            </a:p>
          </p:txBody>
        </p:sp>
      </p:grpSp>
      <p:sp>
        <p:nvSpPr>
          <p:cNvPr id="20" name="TextBox 19"/>
          <p:cNvSpPr txBox="1"/>
          <p:nvPr/>
        </p:nvSpPr>
        <p:spPr>
          <a:xfrm>
            <a:off x="2325756" y="2717983"/>
            <a:ext cx="1908313" cy="646331"/>
          </a:xfrm>
          <a:prstGeom prst="rect">
            <a:avLst/>
          </a:prstGeom>
          <a:noFill/>
        </p:spPr>
        <p:txBody>
          <a:bodyPr wrap="square" rtlCol="0">
            <a:spAutoFit/>
          </a:bodyPr>
          <a:lstStyle/>
          <a:p>
            <a:pPr algn="ctr"/>
            <a:r>
              <a:rPr lang="en-US" dirty="0">
                <a:latin typeface="Gill Sans" charset="0"/>
                <a:ea typeface="Gill Sans" charset="0"/>
                <a:cs typeface="Gill Sans" charset="0"/>
              </a:rPr>
              <a:t>Linear Regression Model</a:t>
            </a:r>
          </a:p>
        </p:txBody>
      </p:sp>
      <p:sp>
        <p:nvSpPr>
          <p:cNvPr id="21" name="TextBox 20"/>
          <p:cNvSpPr txBox="1"/>
          <p:nvPr/>
        </p:nvSpPr>
        <p:spPr>
          <a:xfrm>
            <a:off x="4082021" y="2829390"/>
            <a:ext cx="1933632" cy="369332"/>
          </a:xfrm>
          <a:prstGeom prst="rect">
            <a:avLst/>
          </a:prstGeom>
          <a:noFill/>
        </p:spPr>
        <p:txBody>
          <a:bodyPr wrap="square" rtlCol="0">
            <a:spAutoFit/>
          </a:bodyPr>
          <a:lstStyle/>
          <a:p>
            <a:pPr algn="ctr"/>
            <a:r>
              <a:rPr lang="en-US">
                <a:latin typeface="Gill Sans" charset="0"/>
                <a:ea typeface="Gill Sans" charset="0"/>
                <a:cs typeface="Gill Sans" charset="0"/>
              </a:rPr>
              <a:t>CART</a:t>
            </a:r>
            <a:endParaRPr lang="en-US" dirty="0">
              <a:latin typeface="Gill Sans" charset="0"/>
              <a:ea typeface="Gill Sans" charset="0"/>
              <a:cs typeface="Gill Sans" charset="0"/>
            </a:endParaRPr>
          </a:p>
        </p:txBody>
      </p:sp>
      <p:sp>
        <p:nvSpPr>
          <p:cNvPr id="22" name="TextBox 21"/>
          <p:cNvSpPr txBox="1"/>
          <p:nvPr/>
        </p:nvSpPr>
        <p:spPr>
          <a:xfrm>
            <a:off x="6001921" y="2724660"/>
            <a:ext cx="1933632" cy="646331"/>
          </a:xfrm>
          <a:prstGeom prst="rect">
            <a:avLst/>
          </a:prstGeom>
          <a:noFill/>
        </p:spPr>
        <p:txBody>
          <a:bodyPr wrap="square" rtlCol="0">
            <a:spAutoFit/>
          </a:bodyPr>
          <a:lstStyle/>
          <a:p>
            <a:pPr algn="ctr"/>
            <a:r>
              <a:rPr lang="en-US" dirty="0">
                <a:latin typeface="Gill Sans" charset="0"/>
                <a:ea typeface="Gill Sans" charset="0"/>
                <a:cs typeface="Gill Sans" charset="0"/>
              </a:rPr>
              <a:t>Random</a:t>
            </a:r>
          </a:p>
          <a:p>
            <a:pPr algn="ctr"/>
            <a:r>
              <a:rPr lang="en-US" dirty="0">
                <a:latin typeface="Gill Sans" charset="0"/>
                <a:ea typeface="Gill Sans" charset="0"/>
                <a:cs typeface="Gill Sans" charset="0"/>
              </a:rPr>
              <a:t>Forest</a:t>
            </a:r>
          </a:p>
        </p:txBody>
      </p:sp>
      <p:sp>
        <p:nvSpPr>
          <p:cNvPr id="23" name="TextBox 22"/>
          <p:cNvSpPr txBox="1"/>
          <p:nvPr/>
        </p:nvSpPr>
        <p:spPr>
          <a:xfrm>
            <a:off x="8068168" y="2717983"/>
            <a:ext cx="1933632" cy="369332"/>
          </a:xfrm>
          <a:prstGeom prst="rect">
            <a:avLst/>
          </a:prstGeom>
          <a:noFill/>
        </p:spPr>
        <p:txBody>
          <a:bodyPr wrap="square" rtlCol="0">
            <a:spAutoFit/>
          </a:bodyPr>
          <a:lstStyle/>
          <a:p>
            <a:pPr algn="ctr"/>
            <a:r>
              <a:rPr lang="en-US" dirty="0" err="1">
                <a:latin typeface="Gill Sans" charset="0"/>
                <a:ea typeface="Gill Sans" charset="0"/>
                <a:cs typeface="Gill Sans" charset="0"/>
              </a:rPr>
              <a:t>XGBoost</a:t>
            </a:r>
            <a:endParaRPr lang="en-US" dirty="0">
              <a:latin typeface="Gill Sans" charset="0"/>
              <a:ea typeface="Gill Sans" charset="0"/>
              <a:cs typeface="Gill Sans" charset="0"/>
            </a:endParaRPr>
          </a:p>
        </p:txBody>
      </p:sp>
      <p:sp>
        <p:nvSpPr>
          <p:cNvPr id="25" name="TextBox 24"/>
          <p:cNvSpPr txBox="1"/>
          <p:nvPr/>
        </p:nvSpPr>
        <p:spPr>
          <a:xfrm>
            <a:off x="2918104" y="3797761"/>
            <a:ext cx="3876868" cy="1631216"/>
          </a:xfrm>
          <a:prstGeom prst="rect">
            <a:avLst/>
          </a:prstGeom>
          <a:noFill/>
        </p:spPr>
        <p:txBody>
          <a:bodyPr wrap="square" rtlCol="0">
            <a:spAutoFit/>
          </a:bodyPr>
          <a:lstStyle/>
          <a:p>
            <a:r>
              <a:rPr lang="en-US" sz="2000" b="1" dirty="0">
                <a:latin typeface="Gill Sans SemiBold" charset="0"/>
                <a:ea typeface="Gill Sans SemiBold" charset="0"/>
                <a:cs typeface="Gill Sans SemiBold" charset="0"/>
              </a:rPr>
              <a:t>Evaluation Criteria:</a:t>
            </a:r>
          </a:p>
          <a:p>
            <a:r>
              <a:rPr lang="en-US" sz="2000" dirty="0">
                <a:latin typeface="Gill Sans" charset="0"/>
                <a:ea typeface="Gill Sans" charset="0"/>
                <a:cs typeface="Gill Sans" charset="0"/>
              </a:rPr>
              <a:t>In the industry, </a:t>
            </a:r>
            <a:r>
              <a:rPr lang="en-US" sz="2000" dirty="0" err="1">
                <a:latin typeface="Gill Sans" charset="0"/>
                <a:ea typeface="Gill Sans" charset="0"/>
                <a:cs typeface="Gill Sans" charset="0"/>
              </a:rPr>
              <a:t>Normalised</a:t>
            </a:r>
            <a:r>
              <a:rPr lang="en-US" sz="2000" dirty="0">
                <a:latin typeface="Gill Sans" charset="0"/>
                <a:ea typeface="Gill Sans" charset="0"/>
                <a:cs typeface="Gill Sans" charset="0"/>
              </a:rPr>
              <a:t> Root Mean Square Error (NRMSE) is the classic statistical error to measure forecast errors.</a:t>
            </a:r>
          </a:p>
        </p:txBody>
      </p:sp>
      <p:sp>
        <p:nvSpPr>
          <p:cNvPr id="19" name="Frame 18"/>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p:cNvPicPr>
            <a:picLocks noChangeAspect="1"/>
          </p:cNvPicPr>
          <p:nvPr/>
        </p:nvPicPr>
        <p:blipFill rotWithShape="1">
          <a:blip r:embed="rId2"/>
          <a:srcRect r="2351"/>
          <a:stretch/>
        </p:blipFill>
        <p:spPr>
          <a:xfrm>
            <a:off x="6915072" y="4218053"/>
            <a:ext cx="2319059" cy="673100"/>
          </a:xfrm>
          <a:prstGeom prst="rect">
            <a:avLst/>
          </a:prstGeom>
        </p:spPr>
      </p:pic>
    </p:spTree>
    <p:extLst>
      <p:ext uri="{BB962C8B-B14F-4D97-AF65-F5344CB8AC3E}">
        <p14:creationId xmlns:p14="http://schemas.microsoft.com/office/powerpoint/2010/main" val="1551122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830997"/>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4.1 Linear Regression: </a:t>
            </a:r>
            <a:r>
              <a:rPr lang="en-US" sz="2400" dirty="0">
                <a:latin typeface="Gill Sans Light" charset="0"/>
                <a:ea typeface="Gill Sans Light" charset="0"/>
                <a:cs typeface="Gill Sans Light" charset="0"/>
              </a:rPr>
              <a:t>Correlation </a:t>
            </a:r>
          </a:p>
          <a:p>
            <a:endParaRPr lang="en-US" sz="2400" dirty="0">
              <a:latin typeface="Gill Sans Light" charset="0"/>
              <a:ea typeface="Gill Sans Light" charset="0"/>
              <a:cs typeface="Gill Sans Light" charset="0"/>
            </a:endParaRPr>
          </a:p>
        </p:txBody>
      </p:sp>
      <p:pic>
        <p:nvPicPr>
          <p:cNvPr id="1026" name="Picture 2" descr="https://lh4.googleusercontent.com/jYez2mP_IGt7PipL5XKLNFdN1EXggRNoO_CKrI_3zvBMJfC8t3eKMSRCN2Jm9uCwWAtOU9cTGPAUJJJtlH4fy3hvpaMqbuC6xLiaipV5f_TP1fVyC0srW-TxAdD3fadorwqT6MCh"/>
          <p:cNvPicPr>
            <a:picLocks noChangeAspect="1" noChangeArrowheads="1"/>
          </p:cNvPicPr>
          <p:nvPr/>
        </p:nvPicPr>
        <p:blipFill rotWithShape="1">
          <a:blip r:embed="rId2">
            <a:extLst>
              <a:ext uri="{28A0092B-C50C-407E-A947-70E740481C1C}">
                <a14:useLocalDpi xmlns:a14="http://schemas.microsoft.com/office/drawing/2010/main" val="0"/>
              </a:ext>
            </a:extLst>
          </a:blip>
          <a:srcRect r="52012"/>
          <a:stretch/>
        </p:blipFill>
        <p:spPr bwMode="auto">
          <a:xfrm rot="5400000">
            <a:off x="183503" y="2899462"/>
            <a:ext cx="2897984" cy="171540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1173742"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charset="0"/>
                <a:ea typeface="Gill Sans" charset="0"/>
                <a:cs typeface="Gill Sans" charset="0"/>
              </a:rPr>
              <a:t>Feature Selection</a:t>
            </a:r>
          </a:p>
        </p:txBody>
      </p:sp>
      <p:sp>
        <p:nvSpPr>
          <p:cNvPr id="8" name="Rounded Rectangle 7"/>
          <p:cNvSpPr/>
          <p:nvPr/>
        </p:nvSpPr>
        <p:spPr>
          <a:xfrm>
            <a:off x="5109707"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charset="0"/>
                <a:ea typeface="Gill Sans" charset="0"/>
                <a:cs typeface="Gill Sans" charset="0"/>
              </a:rPr>
              <a:t>Model Building</a:t>
            </a:r>
            <a:endParaRPr lang="en-US" dirty="0">
              <a:latin typeface="Gill Sans" charset="0"/>
              <a:ea typeface="Gill Sans" charset="0"/>
              <a:cs typeface="Gill Sans" charset="0"/>
            </a:endParaRPr>
          </a:p>
        </p:txBody>
      </p:sp>
      <p:sp>
        <p:nvSpPr>
          <p:cNvPr id="9" name="Rounded Rectangle 8"/>
          <p:cNvSpPr/>
          <p:nvPr/>
        </p:nvSpPr>
        <p:spPr>
          <a:xfrm>
            <a:off x="9045672" y="1581308"/>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 Key Results</a:t>
            </a:r>
          </a:p>
        </p:txBody>
      </p:sp>
      <p:pic>
        <p:nvPicPr>
          <p:cNvPr id="10" name="Picture 2" descr="https://lh4.googleusercontent.com/jYez2mP_IGt7PipL5XKLNFdN1EXggRNoO_CKrI_3zvBMJfC8t3eKMSRCN2Jm9uCwWAtOU9cTGPAUJJJtlH4fy3hvpaMqbuC6xLiaipV5f_TP1fVyC0srW-TxAdD3fadorwqT6MCh"/>
          <p:cNvPicPr>
            <a:picLocks noChangeAspect="1" noChangeArrowheads="1"/>
          </p:cNvPicPr>
          <p:nvPr/>
        </p:nvPicPr>
        <p:blipFill rotWithShape="1">
          <a:blip r:embed="rId2">
            <a:extLst>
              <a:ext uri="{28A0092B-C50C-407E-A947-70E740481C1C}">
                <a14:useLocalDpi xmlns:a14="http://schemas.microsoft.com/office/drawing/2010/main" val="0"/>
              </a:ext>
            </a:extLst>
          </a:blip>
          <a:srcRect l="47643"/>
          <a:stretch/>
        </p:blipFill>
        <p:spPr bwMode="auto">
          <a:xfrm rot="5400000">
            <a:off x="1738825" y="3426106"/>
            <a:ext cx="3284953" cy="17822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a:stCxn id="2" idx="3"/>
            <a:endCxn id="8" idx="1"/>
          </p:cNvCxnSpPr>
          <p:nvPr/>
        </p:nvCxnSpPr>
        <p:spPr>
          <a:xfrm>
            <a:off x="3139702" y="1752759"/>
            <a:ext cx="197000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8" idx="3"/>
            <a:endCxn id="9" idx="1"/>
          </p:cNvCxnSpPr>
          <p:nvPr/>
        </p:nvCxnSpPr>
        <p:spPr>
          <a:xfrm flipV="1">
            <a:off x="7075667" y="1752758"/>
            <a:ext cx="1970005"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5001370" y="2844636"/>
            <a:ext cx="2296933" cy="1674061"/>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Gill Sans SemiBold" charset="0"/>
                <a:ea typeface="Gill Sans SemiBold" charset="0"/>
                <a:cs typeface="Gill Sans SemiBold" charset="0"/>
              </a:rPr>
              <a:t>Parameters Used</a:t>
            </a:r>
            <a:r>
              <a:rPr lang="en-US" b="1" dirty="0">
                <a:solidFill>
                  <a:schemeClr val="tx1"/>
                </a:solidFill>
                <a:latin typeface="Gill Sans" charset="0"/>
                <a:ea typeface="Gill Sans" charset="0"/>
                <a:cs typeface="Gill Sans" charset="0"/>
              </a:rPr>
              <a:t>:</a:t>
            </a:r>
          </a:p>
          <a:p>
            <a:pPr marL="342900" indent="-342900">
              <a:buAutoNum type="arabicPeriod"/>
            </a:pPr>
            <a:r>
              <a:rPr lang="en-US" dirty="0">
                <a:solidFill>
                  <a:schemeClr val="tx1"/>
                </a:solidFill>
                <a:latin typeface="Gill Sans" charset="0"/>
                <a:ea typeface="Gill Sans" charset="0"/>
                <a:cs typeface="Gill Sans" charset="0"/>
              </a:rPr>
              <a:t>Promo</a:t>
            </a:r>
          </a:p>
          <a:p>
            <a:pPr marL="342900" indent="-342900">
              <a:buAutoNum type="arabicPeriod"/>
            </a:pPr>
            <a:r>
              <a:rPr lang="en-US" dirty="0" err="1">
                <a:solidFill>
                  <a:schemeClr val="tx1"/>
                </a:solidFill>
                <a:latin typeface="Gill Sans" charset="0"/>
                <a:ea typeface="Gill Sans" charset="0"/>
                <a:cs typeface="Gill Sans" charset="0"/>
              </a:rPr>
              <a:t>PromoInterval</a:t>
            </a:r>
            <a:endParaRPr lang="en-US" dirty="0">
              <a:solidFill>
                <a:schemeClr val="tx1"/>
              </a:solidFill>
              <a:latin typeface="Gill Sans" charset="0"/>
              <a:ea typeface="Gill Sans" charset="0"/>
              <a:cs typeface="Gill Sans" charset="0"/>
            </a:endParaRPr>
          </a:p>
          <a:p>
            <a:pPr marL="342900" indent="-342900">
              <a:buAutoNum type="arabicPeriod"/>
            </a:pPr>
            <a:r>
              <a:rPr lang="en-US" dirty="0">
                <a:solidFill>
                  <a:schemeClr val="tx1"/>
                </a:solidFill>
                <a:latin typeface="Gill Sans" charset="0"/>
                <a:ea typeface="Gill Sans" charset="0"/>
                <a:cs typeface="Gill Sans" charset="0"/>
              </a:rPr>
              <a:t>Cat</a:t>
            </a:r>
          </a:p>
          <a:p>
            <a:pPr marL="342900" indent="-342900">
              <a:buAutoNum type="arabicPeriod"/>
            </a:pPr>
            <a:r>
              <a:rPr lang="en-US" dirty="0" err="1">
                <a:solidFill>
                  <a:schemeClr val="tx1"/>
                </a:solidFill>
                <a:latin typeface="Gill Sans" charset="0"/>
                <a:ea typeface="Gill Sans" charset="0"/>
                <a:cs typeface="Gill Sans" charset="0"/>
              </a:rPr>
              <a:t>DaysSincePromo</a:t>
            </a:r>
            <a:endParaRPr lang="en-US" dirty="0">
              <a:solidFill>
                <a:schemeClr val="tx1"/>
              </a:solidFill>
              <a:latin typeface="Gill Sans" charset="0"/>
              <a:ea typeface="Gill Sans" charset="0"/>
              <a:cs typeface="Gill Sans" charset="0"/>
            </a:endParaRPr>
          </a:p>
        </p:txBody>
      </p:sp>
      <p:graphicFrame>
        <p:nvGraphicFramePr>
          <p:cNvPr id="19" name="Table 18"/>
          <p:cNvGraphicFramePr>
            <a:graphicFrameLocks noGrp="1"/>
          </p:cNvGraphicFramePr>
          <p:nvPr>
            <p:extLst>
              <p:ext uri="{D42A27DB-BD31-4B8C-83A1-F6EECF244321}">
                <p14:modId xmlns:p14="http://schemas.microsoft.com/office/powerpoint/2010/main" val="1439832662"/>
              </p:ext>
            </p:extLst>
          </p:nvPr>
        </p:nvGraphicFramePr>
        <p:xfrm>
          <a:off x="8712618" y="3044507"/>
          <a:ext cx="2299014" cy="987378"/>
        </p:xfrm>
        <a:graphic>
          <a:graphicData uri="http://schemas.openxmlformats.org/drawingml/2006/table">
            <a:tbl>
              <a:tblPr/>
              <a:tblGrid>
                <a:gridCol w="1231482">
                  <a:extLst>
                    <a:ext uri="{9D8B030D-6E8A-4147-A177-3AD203B41FA5}">
                      <a16:colId xmlns:a16="http://schemas.microsoft.com/office/drawing/2014/main" val="20000"/>
                    </a:ext>
                  </a:extLst>
                </a:gridCol>
                <a:gridCol w="1067532">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Set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92748">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Train</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0.0802</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2748">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Test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0.1318</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11250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830997"/>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4.1 Linear Regression: </a:t>
            </a:r>
            <a:r>
              <a:rPr lang="en-US" sz="2400" dirty="0">
                <a:latin typeface="Gill Sans Light" charset="0"/>
                <a:ea typeface="Gill Sans Light" charset="0"/>
                <a:cs typeface="Gill Sans Light" charset="0"/>
              </a:rPr>
              <a:t>Stepwise AIC </a:t>
            </a:r>
          </a:p>
          <a:p>
            <a:endParaRPr lang="en-US" sz="2400" dirty="0">
              <a:latin typeface="Gill Sans Light" charset="0"/>
              <a:ea typeface="Gill Sans Light" charset="0"/>
              <a:cs typeface="Gill Sans Light" charset="0"/>
            </a:endParaRPr>
          </a:p>
        </p:txBody>
      </p:sp>
      <p:pic>
        <p:nvPicPr>
          <p:cNvPr id="1028" name="Picture 4" descr="https://lh4.googleusercontent.com/L7I64R5FeiQU_3EwarSVZo05A0iPezOiRv2-8TLKH5RJAnFm8_G8XJSK8wI1-g26FpRrWlosp9l0VaV8r5w75GPuyTHP_m4YreyF5CKLod98HKLVuENfQ1WShbsyOgpDoPK6a6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95" y="2853190"/>
            <a:ext cx="3194712" cy="21092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173742"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charset="0"/>
                <a:ea typeface="Gill Sans" charset="0"/>
                <a:cs typeface="Gill Sans" charset="0"/>
              </a:rPr>
              <a:t>Feature Selection</a:t>
            </a:r>
          </a:p>
        </p:txBody>
      </p:sp>
      <p:sp>
        <p:nvSpPr>
          <p:cNvPr id="8" name="Rounded Rectangle 7"/>
          <p:cNvSpPr/>
          <p:nvPr/>
        </p:nvSpPr>
        <p:spPr>
          <a:xfrm>
            <a:off x="5109707"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Gill Sans" charset="0"/>
                <a:ea typeface="Gill Sans" charset="0"/>
                <a:cs typeface="Gill Sans" charset="0"/>
              </a:rPr>
              <a:t>Model Building</a:t>
            </a:r>
            <a:endParaRPr lang="en-US" dirty="0">
              <a:latin typeface="Gill Sans" charset="0"/>
              <a:ea typeface="Gill Sans" charset="0"/>
              <a:cs typeface="Gill Sans" charset="0"/>
            </a:endParaRPr>
          </a:p>
        </p:txBody>
      </p:sp>
      <p:sp>
        <p:nvSpPr>
          <p:cNvPr id="9" name="Rounded Rectangle 8"/>
          <p:cNvSpPr/>
          <p:nvPr/>
        </p:nvSpPr>
        <p:spPr>
          <a:xfrm>
            <a:off x="9045672" y="1581308"/>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 Key Results</a:t>
            </a:r>
          </a:p>
        </p:txBody>
      </p:sp>
      <p:cxnSp>
        <p:nvCxnSpPr>
          <p:cNvPr id="10" name="Straight Arrow Connector 9"/>
          <p:cNvCxnSpPr>
            <a:stCxn id="7" idx="3"/>
          </p:cNvCxnSpPr>
          <p:nvPr/>
        </p:nvCxnSpPr>
        <p:spPr>
          <a:xfrm>
            <a:off x="3139702" y="1752759"/>
            <a:ext cx="197000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7075667" y="1752758"/>
            <a:ext cx="1970005"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4781467" y="2376470"/>
            <a:ext cx="2622440" cy="3657485"/>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ill Sans SemiBold" charset="0"/>
                <a:ea typeface="Gill Sans SemiBold" charset="0"/>
                <a:cs typeface="Gill Sans SemiBold" charset="0"/>
              </a:rPr>
              <a:t>Parameters Used</a:t>
            </a:r>
            <a:r>
              <a:rPr lang="en-US" sz="1600" b="1" dirty="0">
                <a:solidFill>
                  <a:schemeClr val="tx1"/>
                </a:solidFill>
                <a:latin typeface="Gill Sans" charset="0"/>
                <a:ea typeface="Gill Sans" charset="0"/>
                <a:cs typeface="Gill Sans" charset="0"/>
              </a:rPr>
              <a:t>:</a:t>
            </a:r>
          </a:p>
          <a:p>
            <a:pPr marL="342900" indent="-342900">
              <a:buAutoNum type="arabicPeriod"/>
            </a:pPr>
            <a:r>
              <a:rPr lang="en-US" sz="1600" dirty="0" err="1">
                <a:solidFill>
                  <a:schemeClr val="tx1"/>
                </a:solidFill>
                <a:latin typeface="Gill Sans" charset="0"/>
                <a:ea typeface="Gill Sans" charset="0"/>
                <a:cs typeface="Gill Sans" charset="0"/>
              </a:rPr>
              <a:t>DayOfWeek</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a:solidFill>
                  <a:schemeClr val="tx1"/>
                </a:solidFill>
                <a:latin typeface="Gill Sans" charset="0"/>
                <a:ea typeface="Gill Sans" charset="0"/>
                <a:cs typeface="Gill Sans" charset="0"/>
              </a:rPr>
              <a:t>Promo</a:t>
            </a:r>
          </a:p>
          <a:p>
            <a:pPr marL="342900" indent="-342900">
              <a:buAutoNum type="arabicPeriod"/>
            </a:pPr>
            <a:r>
              <a:rPr lang="en-US" sz="1600" dirty="0" err="1">
                <a:solidFill>
                  <a:schemeClr val="tx1"/>
                </a:solidFill>
                <a:latin typeface="Gill Sans" charset="0"/>
                <a:ea typeface="Gill Sans" charset="0"/>
                <a:cs typeface="Gill Sans" charset="0"/>
              </a:rPr>
              <a:t>PromoInterval</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err="1">
                <a:solidFill>
                  <a:schemeClr val="tx1"/>
                </a:solidFill>
                <a:latin typeface="Gill Sans" charset="0"/>
                <a:ea typeface="Gill Sans" charset="0"/>
                <a:cs typeface="Gill Sans" charset="0"/>
              </a:rPr>
              <a:t>SchoolHoliday</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a:solidFill>
                  <a:schemeClr val="tx1"/>
                </a:solidFill>
                <a:latin typeface="Gill Sans" charset="0"/>
                <a:ea typeface="Gill Sans" charset="0"/>
                <a:cs typeface="Gill Sans" charset="0"/>
              </a:rPr>
              <a:t>Assortment</a:t>
            </a:r>
          </a:p>
          <a:p>
            <a:pPr marL="342900" indent="-342900">
              <a:buAutoNum type="arabicPeriod"/>
            </a:pPr>
            <a:r>
              <a:rPr lang="en-US" sz="1600" dirty="0" err="1">
                <a:solidFill>
                  <a:schemeClr val="tx1"/>
                </a:solidFill>
                <a:latin typeface="Gill Sans" charset="0"/>
                <a:ea typeface="Gill Sans" charset="0"/>
                <a:cs typeface="Gill Sans" charset="0"/>
              </a:rPr>
              <a:t>Promosinceint</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err="1">
                <a:solidFill>
                  <a:schemeClr val="tx1"/>
                </a:solidFill>
                <a:latin typeface="Gill Sans" charset="0"/>
                <a:ea typeface="Gill Sans" charset="0"/>
                <a:cs typeface="Gill Sans" charset="0"/>
              </a:rPr>
              <a:t>Iscloseyest</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err="1">
                <a:solidFill>
                  <a:schemeClr val="tx1"/>
                </a:solidFill>
                <a:latin typeface="Gill Sans" charset="0"/>
                <a:ea typeface="Gill Sans" charset="0"/>
                <a:cs typeface="Gill Sans" charset="0"/>
              </a:rPr>
              <a:t>Isclosetmr</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err="1">
                <a:solidFill>
                  <a:schemeClr val="tx1"/>
                </a:solidFill>
                <a:latin typeface="Gill Sans" charset="0"/>
                <a:ea typeface="Gill Sans" charset="0"/>
                <a:cs typeface="Gill Sans" charset="0"/>
              </a:rPr>
              <a:t>Isschholyest</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a:solidFill>
                  <a:schemeClr val="tx1"/>
                </a:solidFill>
                <a:latin typeface="Gill Sans" charset="0"/>
                <a:ea typeface="Gill Sans" charset="0"/>
                <a:cs typeface="Gill Sans" charset="0"/>
              </a:rPr>
              <a:t>SinceLastPromo2</a:t>
            </a:r>
          </a:p>
          <a:p>
            <a:pPr marL="342900" indent="-342900">
              <a:buAutoNum type="arabicPeriod"/>
            </a:pPr>
            <a:r>
              <a:rPr lang="en-US" sz="1600" dirty="0">
                <a:solidFill>
                  <a:schemeClr val="tx1"/>
                </a:solidFill>
                <a:latin typeface="Gill Sans" charset="0"/>
                <a:ea typeface="Gill Sans" charset="0"/>
                <a:cs typeface="Gill Sans" charset="0"/>
              </a:rPr>
              <a:t>Competition Distance</a:t>
            </a:r>
          </a:p>
          <a:p>
            <a:pPr marL="342900" indent="-342900">
              <a:buAutoNum type="arabicPeriod"/>
            </a:pPr>
            <a:r>
              <a:rPr lang="en-US" sz="1600" dirty="0">
                <a:solidFill>
                  <a:schemeClr val="tx1"/>
                </a:solidFill>
                <a:latin typeface="Gill Sans" charset="0"/>
                <a:ea typeface="Gill Sans" charset="0"/>
                <a:cs typeface="Gill Sans" charset="0"/>
              </a:rPr>
              <a:t>Cat</a:t>
            </a:r>
          </a:p>
          <a:p>
            <a:pPr marL="342900" indent="-342900">
              <a:buAutoNum type="arabicPeriod"/>
            </a:pPr>
            <a:r>
              <a:rPr lang="en-US" sz="1600" dirty="0" err="1">
                <a:solidFill>
                  <a:schemeClr val="tx1"/>
                </a:solidFill>
                <a:latin typeface="Gill Sans" charset="0"/>
                <a:ea typeface="Gill Sans" charset="0"/>
                <a:cs typeface="Gill Sans" charset="0"/>
              </a:rPr>
              <a:t>DaysSincePromo</a:t>
            </a:r>
            <a:endParaRPr lang="en-US" sz="1600" dirty="0">
              <a:solidFill>
                <a:schemeClr val="tx1"/>
              </a:solidFill>
              <a:latin typeface="Gill Sans" charset="0"/>
              <a:ea typeface="Gill Sans" charset="0"/>
              <a:cs typeface="Gill Sans"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667030977"/>
              </p:ext>
            </p:extLst>
          </p:nvPr>
        </p:nvGraphicFramePr>
        <p:xfrm>
          <a:off x="8712618" y="3044507"/>
          <a:ext cx="2299014" cy="987378"/>
        </p:xfrm>
        <a:graphic>
          <a:graphicData uri="http://schemas.openxmlformats.org/drawingml/2006/table">
            <a:tbl>
              <a:tblPr/>
              <a:tblGrid>
                <a:gridCol w="1231482">
                  <a:extLst>
                    <a:ext uri="{9D8B030D-6E8A-4147-A177-3AD203B41FA5}">
                      <a16:colId xmlns:a16="http://schemas.microsoft.com/office/drawing/2014/main" val="20000"/>
                    </a:ext>
                  </a:extLst>
                </a:gridCol>
                <a:gridCol w="1067532">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Set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92748">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Train</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0.0741</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2748">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Test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0.1123</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2" name="Picture 1"/>
          <p:cNvPicPr>
            <a:picLocks noChangeAspect="1"/>
          </p:cNvPicPr>
          <p:nvPr/>
        </p:nvPicPr>
        <p:blipFill>
          <a:blip r:embed="rId3"/>
          <a:stretch>
            <a:fillRect/>
          </a:stretch>
        </p:blipFill>
        <p:spPr>
          <a:xfrm>
            <a:off x="10296700" y="573624"/>
            <a:ext cx="714932" cy="711014"/>
          </a:xfrm>
          <a:prstGeom prst="rect">
            <a:avLst/>
          </a:prstGeom>
        </p:spPr>
      </p:pic>
    </p:spTree>
    <p:extLst>
      <p:ext uri="{BB962C8B-B14F-4D97-AF65-F5344CB8AC3E}">
        <p14:creationId xmlns:p14="http://schemas.microsoft.com/office/powerpoint/2010/main" val="1581334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830997"/>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4.1 Linear Regression: </a:t>
            </a:r>
            <a:r>
              <a:rPr lang="en-US" sz="2400" dirty="0">
                <a:latin typeface="Gill Sans Light" charset="0"/>
                <a:ea typeface="Gill Sans Light" charset="0"/>
                <a:cs typeface="Gill Sans Light" charset="0"/>
              </a:rPr>
              <a:t>Evaluation</a:t>
            </a:r>
          </a:p>
          <a:p>
            <a:endParaRPr lang="en-US" sz="2400" dirty="0">
              <a:latin typeface="Gill Sans Light" charset="0"/>
              <a:ea typeface="Gill Sans Light" charset="0"/>
              <a:cs typeface="Gill Sans Light" charset="0"/>
            </a:endParaRPr>
          </a:p>
        </p:txBody>
      </p:sp>
      <p:pic>
        <p:nvPicPr>
          <p:cNvPr id="3076" name="Picture 4" descr="https://lh4.googleusercontent.com/DPCx8t3rNVxuzfz00YbVAw8Qc3BTq5rHCX6oHTDS4wyNiBtgDtR6xH7AIPak8G6G0jHvfDF3ocg7_qZeCd63dy1vn9BZnGMIaIgmQgfzFSat3Z7Cvvm9G9wMPMqWQRaJdpvyFbY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1985" y="1254777"/>
            <a:ext cx="7581403" cy="48319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30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148817" y="1859951"/>
            <a:ext cx="5894363" cy="3477875"/>
          </a:xfrm>
          <a:prstGeom prst="rect">
            <a:avLst/>
          </a:prstGeom>
          <a:noFill/>
        </p:spPr>
        <p:txBody>
          <a:bodyPr wrap="square" rtlCol="0">
            <a:spAutoFit/>
          </a:bodyPr>
          <a:lstStyle/>
          <a:p>
            <a:pPr algn="ctr"/>
            <a:r>
              <a:rPr lang="en-US" sz="3200" b="1" dirty="0">
                <a:solidFill>
                  <a:schemeClr val="bg1"/>
                </a:solidFill>
                <a:latin typeface="Gill Sans SemiBold" charset="0"/>
                <a:ea typeface="Gill Sans SemiBold" charset="0"/>
                <a:cs typeface="Gill Sans SemiBold" charset="0"/>
              </a:rPr>
              <a:t>Presentation Outline</a:t>
            </a:r>
          </a:p>
          <a:p>
            <a:pPr algn="ctr"/>
            <a:endParaRPr lang="en-US" sz="2000" b="1" dirty="0">
              <a:solidFill>
                <a:schemeClr val="bg1"/>
              </a:solidFill>
              <a:latin typeface="Gill Sans SemiBold" charset="0"/>
              <a:ea typeface="Gill Sans SemiBold" charset="0"/>
              <a:cs typeface="Gill Sans SemiBold" charset="0"/>
            </a:endParaRPr>
          </a:p>
          <a:p>
            <a:pPr marL="514350" indent="-514350" algn="ctr">
              <a:buFont typeface="+mj-lt"/>
              <a:buAutoNum type="arabicPeriod"/>
            </a:pPr>
            <a:r>
              <a:rPr lang="en-US" sz="2400" i="1" dirty="0">
                <a:solidFill>
                  <a:schemeClr val="bg1"/>
                </a:solidFill>
                <a:latin typeface="Gill Sans Light" charset="0"/>
                <a:ea typeface="Gill Sans Light" charset="0"/>
                <a:cs typeface="Gill Sans Light" charset="0"/>
              </a:rPr>
              <a:t>Business Objectives</a:t>
            </a:r>
          </a:p>
          <a:p>
            <a:pPr marL="514350" indent="-514350" algn="ctr">
              <a:buFont typeface="+mj-lt"/>
              <a:buAutoNum type="arabicPeriod"/>
            </a:pPr>
            <a:r>
              <a:rPr lang="en-US" sz="2400" i="1" dirty="0">
                <a:solidFill>
                  <a:schemeClr val="bg1"/>
                </a:solidFill>
                <a:latin typeface="Gill Sans Light" charset="0"/>
                <a:ea typeface="Gill Sans Light" charset="0"/>
                <a:cs typeface="Gill Sans Light" charset="0"/>
              </a:rPr>
              <a:t>Data Preparation</a:t>
            </a:r>
          </a:p>
          <a:p>
            <a:pPr marL="514350" indent="-514350" algn="ctr">
              <a:buFont typeface="+mj-lt"/>
              <a:buAutoNum type="arabicPeriod"/>
            </a:pPr>
            <a:r>
              <a:rPr lang="en-US" sz="2400" i="1" dirty="0">
                <a:solidFill>
                  <a:schemeClr val="bg1"/>
                </a:solidFill>
                <a:latin typeface="Gill Sans Light" charset="0"/>
                <a:ea typeface="Gill Sans Light" charset="0"/>
                <a:cs typeface="Gill Sans Light" charset="0"/>
              </a:rPr>
              <a:t>Feature Creation</a:t>
            </a:r>
          </a:p>
          <a:p>
            <a:pPr marL="514350" indent="-514350" algn="ctr">
              <a:buFont typeface="+mj-lt"/>
              <a:buAutoNum type="arabicPeriod"/>
            </a:pPr>
            <a:r>
              <a:rPr lang="en-US" sz="2400" i="1" dirty="0">
                <a:solidFill>
                  <a:schemeClr val="bg1"/>
                </a:solidFill>
                <a:latin typeface="Gill Sans Light" charset="0"/>
                <a:ea typeface="Gill Sans Light" charset="0"/>
                <a:cs typeface="Gill Sans Light" charset="0"/>
              </a:rPr>
              <a:t>Modelling &amp; Evaluation</a:t>
            </a:r>
          </a:p>
          <a:p>
            <a:pPr marL="514350" indent="-514350" algn="ctr">
              <a:buFont typeface="+mj-lt"/>
              <a:buAutoNum type="arabicPeriod"/>
            </a:pPr>
            <a:r>
              <a:rPr lang="en-US" sz="2400" i="1" dirty="0">
                <a:solidFill>
                  <a:schemeClr val="bg1"/>
                </a:solidFill>
                <a:latin typeface="Gill Sans Light" charset="0"/>
                <a:ea typeface="Gill Sans Light" charset="0"/>
                <a:cs typeface="Gill Sans Light" charset="0"/>
              </a:rPr>
              <a:t>Key Insights &amp; Suggestions</a:t>
            </a:r>
          </a:p>
          <a:p>
            <a:pPr marL="514350" indent="-514350" algn="ctr">
              <a:buFont typeface="+mj-lt"/>
              <a:buAutoNum type="arabicPeriod"/>
            </a:pPr>
            <a:r>
              <a:rPr lang="en-US" sz="2400" i="1" dirty="0">
                <a:solidFill>
                  <a:schemeClr val="bg1"/>
                </a:solidFill>
                <a:latin typeface="Gill Sans Light" charset="0"/>
                <a:ea typeface="Gill Sans Light" charset="0"/>
                <a:cs typeface="Gill Sans Light" charset="0"/>
              </a:rPr>
              <a:t>Conclusion </a:t>
            </a:r>
          </a:p>
          <a:p>
            <a:pPr marL="514350" indent="-514350" algn="ctr">
              <a:buFont typeface="+mj-lt"/>
              <a:buAutoNum type="arabicPeriod"/>
            </a:pPr>
            <a:endParaRPr lang="en-US" sz="2400" i="1" dirty="0">
              <a:solidFill>
                <a:schemeClr val="bg1"/>
              </a:solidFill>
              <a:latin typeface="Gill Sans Light" charset="0"/>
              <a:ea typeface="Gill Sans Light" charset="0"/>
              <a:cs typeface="Gill Sans Light" charset="0"/>
            </a:endParaRPr>
          </a:p>
        </p:txBody>
      </p:sp>
      <p:sp>
        <p:nvSpPr>
          <p:cNvPr id="10" name="Frame 9"/>
          <p:cNvSpPr/>
          <p:nvPr/>
        </p:nvSpPr>
        <p:spPr>
          <a:xfrm>
            <a:off x="0" y="0"/>
            <a:ext cx="12192000" cy="6858000"/>
          </a:xfrm>
          <a:prstGeom prst="frame">
            <a:avLst>
              <a:gd name="adj1" fmla="val 36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357809" y="342899"/>
            <a:ext cx="11469756" cy="6172200"/>
          </a:xfrm>
          <a:prstGeom prst="frame">
            <a:avLst>
              <a:gd name="adj1" fmla="val 45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473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4.2 CART: </a:t>
            </a:r>
            <a:r>
              <a:rPr lang="en-US" sz="2400" dirty="0">
                <a:latin typeface="Gill Sans SemiBold" charset="0"/>
                <a:ea typeface="Gill Sans SemiBold" charset="0"/>
                <a:cs typeface="Gill Sans SemiBold" charset="0"/>
              </a:rPr>
              <a:t>Introduction</a:t>
            </a:r>
            <a:endParaRPr lang="en-US" sz="2400" dirty="0">
              <a:latin typeface="Gill Sans Light" charset="0"/>
              <a:ea typeface="Gill Sans Light" charset="0"/>
              <a:cs typeface="Gill Sans Light" charset="0"/>
            </a:endParaRPr>
          </a:p>
        </p:txBody>
      </p:sp>
      <p:sp>
        <p:nvSpPr>
          <p:cNvPr id="5" name="TextBox 4">
            <a:extLst>
              <a:ext uri="{FF2B5EF4-FFF2-40B4-BE49-F238E27FC236}">
                <a16:creationId xmlns:a16="http://schemas.microsoft.com/office/drawing/2014/main" id="{BD2AD53B-2A51-40C5-B596-67D9F7D0A3FA}"/>
              </a:ext>
            </a:extLst>
          </p:cNvPr>
          <p:cNvSpPr txBox="1"/>
          <p:nvPr/>
        </p:nvSpPr>
        <p:spPr>
          <a:xfrm>
            <a:off x="1201825" y="1174770"/>
            <a:ext cx="9481726" cy="1015663"/>
          </a:xfrm>
          <a:prstGeom prst="rect">
            <a:avLst/>
          </a:prstGeom>
          <a:noFill/>
        </p:spPr>
        <p:txBody>
          <a:bodyPr wrap="square" rtlCol="0">
            <a:spAutoFit/>
          </a:bodyPr>
          <a:lstStyle/>
          <a:p>
            <a:r>
              <a:rPr lang="en-US" sz="2000" dirty="0">
                <a:latin typeface="Gill Sans" charset="0"/>
                <a:ea typeface="Gill Sans" charset="0"/>
                <a:cs typeface="Gill Sans" charset="0"/>
              </a:rPr>
              <a:t>Uses Decision Tree to split dataset along features. Accepts 2 parameters:</a:t>
            </a:r>
          </a:p>
          <a:p>
            <a:pPr marL="342900" indent="-342900">
              <a:buFontTx/>
              <a:buChar char="-"/>
            </a:pPr>
            <a:r>
              <a:rPr lang="en-US" sz="2000" dirty="0">
                <a:latin typeface="Gill Sans" charset="0"/>
                <a:ea typeface="Gill Sans" charset="0"/>
                <a:cs typeface="Gill Sans" charset="0"/>
              </a:rPr>
              <a:t>Complexity parameter</a:t>
            </a:r>
          </a:p>
          <a:p>
            <a:pPr marL="342900" indent="-342900">
              <a:buFontTx/>
              <a:buChar char="-"/>
            </a:pPr>
            <a:r>
              <a:rPr lang="en-US" sz="2000" dirty="0">
                <a:latin typeface="Gill Sans" charset="0"/>
                <a:ea typeface="Gill Sans" charset="0"/>
                <a:cs typeface="Gill Sans" charset="0"/>
              </a:rPr>
              <a:t>Depth</a:t>
            </a:r>
          </a:p>
        </p:txBody>
      </p:sp>
      <p:sp>
        <p:nvSpPr>
          <p:cNvPr id="8" name="TextBox 7">
            <a:extLst>
              <a:ext uri="{FF2B5EF4-FFF2-40B4-BE49-F238E27FC236}">
                <a16:creationId xmlns:a16="http://schemas.microsoft.com/office/drawing/2014/main" id="{DBE292C6-2F2B-4608-A365-EEC8C457FC76}"/>
              </a:ext>
            </a:extLst>
          </p:cNvPr>
          <p:cNvSpPr txBox="1"/>
          <p:nvPr/>
        </p:nvSpPr>
        <p:spPr>
          <a:xfrm>
            <a:off x="1145839" y="2498209"/>
            <a:ext cx="9788350" cy="707886"/>
          </a:xfrm>
          <a:prstGeom prst="rect">
            <a:avLst/>
          </a:prstGeom>
          <a:noFill/>
        </p:spPr>
        <p:txBody>
          <a:bodyPr wrap="square" rtlCol="0">
            <a:spAutoFit/>
          </a:bodyPr>
          <a:lstStyle/>
          <a:p>
            <a:r>
              <a:rPr lang="en-US" sz="2000" dirty="0">
                <a:latin typeface="Gill Sans" charset="0"/>
                <a:ea typeface="Gill Sans" charset="0"/>
                <a:cs typeface="Gill Sans" charset="0"/>
              </a:rPr>
              <a:t>4 steps used to generate trees:</a:t>
            </a:r>
          </a:p>
          <a:p>
            <a:endParaRPr lang="en-US" sz="2000" dirty="0">
              <a:latin typeface="Gill Sans" charset="0"/>
              <a:ea typeface="Gill Sans" charset="0"/>
              <a:cs typeface="Gill Sans" charset="0"/>
            </a:endParaRPr>
          </a:p>
        </p:txBody>
      </p:sp>
      <p:graphicFrame>
        <p:nvGraphicFramePr>
          <p:cNvPr id="21" name="Diagram 20">
            <a:extLst>
              <a:ext uri="{FF2B5EF4-FFF2-40B4-BE49-F238E27FC236}">
                <a16:creationId xmlns:a16="http://schemas.microsoft.com/office/drawing/2014/main" id="{114EA261-EA92-4203-9EB2-70393255E3C7}"/>
              </a:ext>
            </a:extLst>
          </p:cNvPr>
          <p:cNvGraphicFramePr/>
          <p:nvPr>
            <p:extLst/>
          </p:nvPr>
        </p:nvGraphicFramePr>
        <p:xfrm>
          <a:off x="1236239" y="3011906"/>
          <a:ext cx="9607550" cy="2957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321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4.2 CART: </a:t>
            </a:r>
            <a:r>
              <a:rPr lang="en-US" sz="2400" dirty="0">
                <a:latin typeface="Gill Sans SemiBold" charset="0"/>
                <a:ea typeface="Gill Sans SemiBold" charset="0"/>
                <a:cs typeface="Gill Sans SemiBold" charset="0"/>
              </a:rPr>
              <a:t>Pre-processing of data</a:t>
            </a:r>
            <a:endParaRPr lang="en-US" sz="2400" dirty="0">
              <a:latin typeface="Gill Sans Light" charset="0"/>
              <a:ea typeface="Gill Sans Light" charset="0"/>
              <a:cs typeface="Gill Sans Light" charset="0"/>
            </a:endParaRPr>
          </a:p>
        </p:txBody>
      </p:sp>
      <p:sp>
        <p:nvSpPr>
          <p:cNvPr id="5" name="TextBox 4">
            <a:extLst>
              <a:ext uri="{FF2B5EF4-FFF2-40B4-BE49-F238E27FC236}">
                <a16:creationId xmlns:a16="http://schemas.microsoft.com/office/drawing/2014/main" id="{88E0DB49-D684-44F5-B58F-22ECD8585536}"/>
              </a:ext>
            </a:extLst>
          </p:cNvPr>
          <p:cNvSpPr txBox="1"/>
          <p:nvPr/>
        </p:nvSpPr>
        <p:spPr>
          <a:xfrm>
            <a:off x="5135426" y="1242698"/>
            <a:ext cx="2782346" cy="400110"/>
          </a:xfrm>
          <a:prstGeom prst="rect">
            <a:avLst/>
          </a:prstGeom>
          <a:noFill/>
        </p:spPr>
        <p:txBody>
          <a:bodyPr wrap="square" rtlCol="0">
            <a:spAutoFit/>
          </a:bodyPr>
          <a:lstStyle/>
          <a:p>
            <a:r>
              <a:rPr lang="en-US" sz="2000" dirty="0">
                <a:latin typeface="Gill Sans" charset="0"/>
                <a:ea typeface="Gill Sans" charset="0"/>
                <a:cs typeface="Gill Sans" charset="0"/>
              </a:rPr>
              <a:t>Normalising data</a:t>
            </a:r>
          </a:p>
        </p:txBody>
      </p:sp>
      <p:sp>
        <p:nvSpPr>
          <p:cNvPr id="7" name="TextBox 6">
            <a:extLst>
              <a:ext uri="{FF2B5EF4-FFF2-40B4-BE49-F238E27FC236}">
                <a16:creationId xmlns:a16="http://schemas.microsoft.com/office/drawing/2014/main" id="{4511BE21-755E-4C30-A761-6FE89A7E4FC7}"/>
              </a:ext>
            </a:extLst>
          </p:cNvPr>
          <p:cNvSpPr txBox="1"/>
          <p:nvPr/>
        </p:nvSpPr>
        <p:spPr>
          <a:xfrm>
            <a:off x="4353171" y="2509420"/>
            <a:ext cx="3479032" cy="400110"/>
          </a:xfrm>
          <a:prstGeom prst="rect">
            <a:avLst/>
          </a:prstGeom>
          <a:noFill/>
        </p:spPr>
        <p:txBody>
          <a:bodyPr wrap="square" rtlCol="0">
            <a:spAutoFit/>
          </a:bodyPr>
          <a:lstStyle/>
          <a:p>
            <a:r>
              <a:rPr lang="en-US" sz="2000" dirty="0">
                <a:latin typeface="Gill Sans" charset="0"/>
                <a:ea typeface="Gill Sans" charset="0"/>
                <a:cs typeface="Gill Sans" charset="0"/>
              </a:rPr>
              <a:t>K nearest neighbor imputation</a:t>
            </a:r>
          </a:p>
        </p:txBody>
      </p:sp>
      <p:sp>
        <p:nvSpPr>
          <p:cNvPr id="9" name="TextBox 8">
            <a:extLst>
              <a:ext uri="{FF2B5EF4-FFF2-40B4-BE49-F238E27FC236}">
                <a16:creationId xmlns:a16="http://schemas.microsoft.com/office/drawing/2014/main" id="{FCE45769-7CAF-4F7C-95C7-8E6193D16D9B}"/>
              </a:ext>
            </a:extLst>
          </p:cNvPr>
          <p:cNvSpPr txBox="1"/>
          <p:nvPr/>
        </p:nvSpPr>
        <p:spPr>
          <a:xfrm>
            <a:off x="2943400" y="4416120"/>
            <a:ext cx="6287212" cy="400110"/>
          </a:xfrm>
          <a:prstGeom prst="rect">
            <a:avLst/>
          </a:prstGeom>
          <a:noFill/>
        </p:spPr>
        <p:txBody>
          <a:bodyPr wrap="square" rtlCol="0">
            <a:spAutoFit/>
          </a:bodyPr>
          <a:lstStyle/>
          <a:p>
            <a:r>
              <a:rPr lang="en-US" sz="2000" dirty="0">
                <a:latin typeface="Gill Sans" charset="0"/>
                <a:ea typeface="Gill Sans" charset="0"/>
                <a:cs typeface="Gill Sans" charset="0"/>
              </a:rPr>
              <a:t>Assign negative weights to missing values in some columns</a:t>
            </a:r>
          </a:p>
        </p:txBody>
      </p:sp>
      <p:pic>
        <p:nvPicPr>
          <p:cNvPr id="2" name="Picture 1">
            <a:extLst>
              <a:ext uri="{FF2B5EF4-FFF2-40B4-BE49-F238E27FC236}">
                <a16:creationId xmlns:a16="http://schemas.microsoft.com/office/drawing/2014/main" id="{F68D1823-C61C-4CDB-B974-9058C66602A9}"/>
              </a:ext>
            </a:extLst>
          </p:cNvPr>
          <p:cNvPicPr>
            <a:picLocks noChangeAspect="1"/>
          </p:cNvPicPr>
          <p:nvPr/>
        </p:nvPicPr>
        <p:blipFill>
          <a:blip r:embed="rId2"/>
          <a:stretch>
            <a:fillRect/>
          </a:stretch>
        </p:blipFill>
        <p:spPr>
          <a:xfrm>
            <a:off x="3130412" y="1622581"/>
            <a:ext cx="5924550" cy="466725"/>
          </a:xfrm>
          <a:prstGeom prst="rect">
            <a:avLst/>
          </a:prstGeom>
          <a:ln>
            <a:solidFill>
              <a:schemeClr val="tx1"/>
            </a:solidFill>
          </a:ln>
        </p:spPr>
      </p:pic>
      <p:pic>
        <p:nvPicPr>
          <p:cNvPr id="3" name="Picture 2">
            <a:extLst>
              <a:ext uri="{FF2B5EF4-FFF2-40B4-BE49-F238E27FC236}">
                <a16:creationId xmlns:a16="http://schemas.microsoft.com/office/drawing/2014/main" id="{A0BB8306-8F23-4D90-AB68-F56B3B7B683E}"/>
              </a:ext>
            </a:extLst>
          </p:cNvPr>
          <p:cNvPicPr>
            <a:picLocks noChangeAspect="1"/>
          </p:cNvPicPr>
          <p:nvPr/>
        </p:nvPicPr>
        <p:blipFill>
          <a:blip r:embed="rId3"/>
          <a:stretch>
            <a:fillRect/>
          </a:stretch>
        </p:blipFill>
        <p:spPr>
          <a:xfrm>
            <a:off x="2788461" y="2920906"/>
            <a:ext cx="6608451" cy="1133475"/>
          </a:xfrm>
          <a:prstGeom prst="rect">
            <a:avLst/>
          </a:prstGeom>
          <a:ln>
            <a:solidFill>
              <a:schemeClr val="tx1"/>
            </a:solidFill>
          </a:ln>
        </p:spPr>
      </p:pic>
      <p:pic>
        <p:nvPicPr>
          <p:cNvPr id="4" name="Picture 3">
            <a:extLst>
              <a:ext uri="{FF2B5EF4-FFF2-40B4-BE49-F238E27FC236}">
                <a16:creationId xmlns:a16="http://schemas.microsoft.com/office/drawing/2014/main" id="{262EC0D8-E1A4-463F-8859-4911DBE180AB}"/>
              </a:ext>
            </a:extLst>
          </p:cNvPr>
          <p:cNvPicPr>
            <a:picLocks noChangeAspect="1"/>
          </p:cNvPicPr>
          <p:nvPr/>
        </p:nvPicPr>
        <p:blipFill>
          <a:blip r:embed="rId4"/>
          <a:stretch>
            <a:fillRect/>
          </a:stretch>
        </p:blipFill>
        <p:spPr>
          <a:xfrm>
            <a:off x="3853266" y="4862818"/>
            <a:ext cx="4467480" cy="1209675"/>
          </a:xfrm>
          <a:prstGeom prst="rect">
            <a:avLst/>
          </a:prstGeom>
          <a:ln>
            <a:solidFill>
              <a:schemeClr val="tx1"/>
            </a:solidFill>
          </a:ln>
        </p:spPr>
      </p:pic>
    </p:spTree>
    <p:extLst>
      <p:ext uri="{BB962C8B-B14F-4D97-AF65-F5344CB8AC3E}">
        <p14:creationId xmlns:p14="http://schemas.microsoft.com/office/powerpoint/2010/main" val="1921347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4.2 CART: </a:t>
            </a:r>
            <a:r>
              <a:rPr lang="en-US" sz="2400" dirty="0">
                <a:latin typeface="Gill Sans SemiBold" charset="0"/>
                <a:ea typeface="Gill Sans SemiBold" charset="0"/>
                <a:cs typeface="Gill Sans SemiBold" charset="0"/>
              </a:rPr>
              <a:t>Progression</a:t>
            </a:r>
            <a:endParaRPr lang="en-US" sz="2400" dirty="0">
              <a:latin typeface="Gill Sans Light" charset="0"/>
              <a:ea typeface="Gill Sans Light" charset="0"/>
              <a:cs typeface="Gill Sans Light" charset="0"/>
            </a:endParaRPr>
          </a:p>
        </p:txBody>
      </p:sp>
      <p:graphicFrame>
        <p:nvGraphicFramePr>
          <p:cNvPr id="5" name="Table 4">
            <a:extLst>
              <a:ext uri="{FF2B5EF4-FFF2-40B4-BE49-F238E27FC236}">
                <a16:creationId xmlns:a16="http://schemas.microsoft.com/office/drawing/2014/main" id="{B20A0975-2DF1-4B61-8C67-295CB1F3A8D5}"/>
              </a:ext>
            </a:extLst>
          </p:cNvPr>
          <p:cNvGraphicFramePr>
            <a:graphicFrameLocks noGrp="1"/>
          </p:cNvGraphicFramePr>
          <p:nvPr>
            <p:extLst>
              <p:ext uri="{D42A27DB-BD31-4B8C-83A1-F6EECF244321}">
                <p14:modId xmlns:p14="http://schemas.microsoft.com/office/powerpoint/2010/main" val="215058144"/>
              </p:ext>
            </p:extLst>
          </p:nvPr>
        </p:nvGraphicFramePr>
        <p:xfrm>
          <a:off x="8367945" y="1249132"/>
          <a:ext cx="3023255" cy="658252"/>
        </p:xfrm>
        <a:graphic>
          <a:graphicData uri="http://schemas.openxmlformats.org/drawingml/2006/table">
            <a:tbl>
              <a:tblPr/>
              <a:tblGrid>
                <a:gridCol w="1054550">
                  <a:extLst>
                    <a:ext uri="{9D8B030D-6E8A-4147-A177-3AD203B41FA5}">
                      <a16:colId xmlns:a16="http://schemas.microsoft.com/office/drawing/2014/main" val="20000"/>
                    </a:ext>
                  </a:extLst>
                </a:gridCol>
                <a:gridCol w="1054550">
                  <a:extLst>
                    <a:ext uri="{9D8B030D-6E8A-4147-A177-3AD203B41FA5}">
                      <a16:colId xmlns:a16="http://schemas.microsoft.com/office/drawing/2014/main" val="1126197040"/>
                    </a:ext>
                  </a:extLst>
                </a:gridCol>
                <a:gridCol w="914155">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err="1">
                          <a:solidFill>
                            <a:srgbClr val="000000"/>
                          </a:solidFill>
                          <a:effectLst/>
                          <a:latin typeface="Gill Sans" charset="0"/>
                          <a:ea typeface="Gill Sans" charset="0"/>
                          <a:cs typeface="Gill Sans" charset="0"/>
                        </a:rPr>
                        <a:t>Xerror</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a:effectLst/>
                          <a:latin typeface="Gill Sans" charset="0"/>
                          <a:ea typeface="Gill Sans" charset="0"/>
                          <a:cs typeface="Gill Sans" charset="0"/>
                        </a:rPr>
                        <a:t>Splits</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0.2715</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11</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0.1871</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026" name="Picture 2" descr="https://lh4.googleusercontent.com/j-Ok866jJCmwIMuI_S6-BYXqoY37ONktWiECmPMwikzAG4d5hm0PsbI9-auh1Y0LwF7rY3bwhgX_9PMptkVclraGoFsU0snmv-9UwxT02z5NJ-UB0YoNnpLvah9TgSrjdEZDyeWZ">
            <a:extLst>
              <a:ext uri="{FF2B5EF4-FFF2-40B4-BE49-F238E27FC236}">
                <a16:creationId xmlns:a16="http://schemas.microsoft.com/office/drawing/2014/main" id="{EA46CB29-70A4-4134-9108-D96C6A571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58" y="1424301"/>
            <a:ext cx="5734050" cy="8096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3F418BE-D2CE-40E0-B48A-663E3C666DD3}"/>
              </a:ext>
            </a:extLst>
          </p:cNvPr>
          <p:cNvSpPr txBox="1"/>
          <p:nvPr/>
        </p:nvSpPr>
        <p:spPr>
          <a:xfrm>
            <a:off x="812119" y="1098837"/>
            <a:ext cx="2782346" cy="400110"/>
          </a:xfrm>
          <a:prstGeom prst="rect">
            <a:avLst/>
          </a:prstGeom>
          <a:noFill/>
        </p:spPr>
        <p:txBody>
          <a:bodyPr wrap="square" rtlCol="0">
            <a:spAutoFit/>
          </a:bodyPr>
          <a:lstStyle/>
          <a:p>
            <a:r>
              <a:rPr lang="en-US" sz="2000" dirty="0">
                <a:latin typeface="Gill Sans" charset="0"/>
                <a:ea typeface="Gill Sans" charset="0"/>
                <a:cs typeface="Gill Sans" charset="0"/>
              </a:rPr>
              <a:t>Step 1 (Base model):</a:t>
            </a:r>
          </a:p>
        </p:txBody>
      </p:sp>
      <p:sp>
        <p:nvSpPr>
          <p:cNvPr id="13" name="TextBox 12">
            <a:extLst>
              <a:ext uri="{FF2B5EF4-FFF2-40B4-BE49-F238E27FC236}">
                <a16:creationId xmlns:a16="http://schemas.microsoft.com/office/drawing/2014/main" id="{200BEE1D-D92A-4B84-A65E-265EFD0B8932}"/>
              </a:ext>
            </a:extLst>
          </p:cNvPr>
          <p:cNvSpPr txBox="1"/>
          <p:nvPr/>
        </p:nvSpPr>
        <p:spPr>
          <a:xfrm>
            <a:off x="824557" y="2482881"/>
            <a:ext cx="3682127" cy="400110"/>
          </a:xfrm>
          <a:prstGeom prst="rect">
            <a:avLst/>
          </a:prstGeom>
          <a:noFill/>
        </p:spPr>
        <p:txBody>
          <a:bodyPr wrap="square" rtlCol="0">
            <a:spAutoFit/>
          </a:bodyPr>
          <a:lstStyle/>
          <a:p>
            <a:r>
              <a:rPr lang="en-US" sz="2000" dirty="0">
                <a:latin typeface="Gill Sans" charset="0"/>
                <a:ea typeface="Gill Sans" charset="0"/>
                <a:cs typeface="Gill Sans" charset="0"/>
              </a:rPr>
              <a:t>Step 2 (Important variables):</a:t>
            </a:r>
          </a:p>
        </p:txBody>
      </p:sp>
      <p:graphicFrame>
        <p:nvGraphicFramePr>
          <p:cNvPr id="14" name="Table 13">
            <a:extLst>
              <a:ext uri="{FF2B5EF4-FFF2-40B4-BE49-F238E27FC236}">
                <a16:creationId xmlns:a16="http://schemas.microsoft.com/office/drawing/2014/main" id="{ED871DBF-53A9-4F65-9B9F-4EE113CD7CC0}"/>
              </a:ext>
            </a:extLst>
          </p:cNvPr>
          <p:cNvGraphicFramePr>
            <a:graphicFrameLocks noGrp="1"/>
          </p:cNvGraphicFramePr>
          <p:nvPr>
            <p:extLst>
              <p:ext uri="{D42A27DB-BD31-4B8C-83A1-F6EECF244321}">
                <p14:modId xmlns:p14="http://schemas.microsoft.com/office/powerpoint/2010/main" val="1253989872"/>
              </p:ext>
            </p:extLst>
          </p:nvPr>
        </p:nvGraphicFramePr>
        <p:xfrm>
          <a:off x="8367945" y="2577156"/>
          <a:ext cx="3023255" cy="658252"/>
        </p:xfrm>
        <a:graphic>
          <a:graphicData uri="http://schemas.openxmlformats.org/drawingml/2006/table">
            <a:tbl>
              <a:tblPr/>
              <a:tblGrid>
                <a:gridCol w="1054550">
                  <a:extLst>
                    <a:ext uri="{9D8B030D-6E8A-4147-A177-3AD203B41FA5}">
                      <a16:colId xmlns:a16="http://schemas.microsoft.com/office/drawing/2014/main" val="20000"/>
                    </a:ext>
                  </a:extLst>
                </a:gridCol>
                <a:gridCol w="1054550">
                  <a:extLst>
                    <a:ext uri="{9D8B030D-6E8A-4147-A177-3AD203B41FA5}">
                      <a16:colId xmlns:a16="http://schemas.microsoft.com/office/drawing/2014/main" val="1126197040"/>
                    </a:ext>
                  </a:extLst>
                </a:gridCol>
                <a:gridCol w="914155">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err="1">
                          <a:solidFill>
                            <a:srgbClr val="000000"/>
                          </a:solidFill>
                          <a:effectLst/>
                          <a:latin typeface="Gill Sans" charset="0"/>
                          <a:ea typeface="Gill Sans" charset="0"/>
                          <a:cs typeface="Gill Sans" charset="0"/>
                        </a:rPr>
                        <a:t>Xerror</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a:effectLst/>
                          <a:latin typeface="Gill Sans" charset="0"/>
                          <a:ea typeface="Gill Sans" charset="0"/>
                          <a:cs typeface="Gill Sans" charset="0"/>
                        </a:rPr>
                        <a:t>Splits</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SG" sz="1600" b="0" i="0" u="none" strike="noStrike" dirty="0">
                          <a:solidFill>
                            <a:srgbClr val="000000"/>
                          </a:solidFill>
                          <a:effectLst/>
                          <a:latin typeface="Gill Sans"/>
                        </a:rPr>
                        <a:t>0.2646</a:t>
                      </a:r>
                      <a:endParaRPr lang="en-US" sz="1600" dirty="0">
                        <a:effectLst/>
                        <a:latin typeface="Gill Sans"/>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10</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0.1338</a:t>
                      </a:r>
                      <a:r>
                        <a:rPr lang="en-US" sz="1600" dirty="0">
                          <a:solidFill>
                            <a:srgbClr val="FF0000"/>
                          </a:solidFill>
                          <a:latin typeface="Gill Sans" charset="0"/>
                          <a:ea typeface="Gill Sans" charset="0"/>
                          <a:cs typeface="Gill Sans" charset="0"/>
                        </a:rPr>
                        <a: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5" name="TextBox 14">
            <a:extLst>
              <a:ext uri="{FF2B5EF4-FFF2-40B4-BE49-F238E27FC236}">
                <a16:creationId xmlns:a16="http://schemas.microsoft.com/office/drawing/2014/main" id="{98166323-8249-4E55-BF33-304BD82663AD}"/>
              </a:ext>
            </a:extLst>
          </p:cNvPr>
          <p:cNvSpPr txBox="1"/>
          <p:nvPr/>
        </p:nvSpPr>
        <p:spPr>
          <a:xfrm>
            <a:off x="846326" y="3568338"/>
            <a:ext cx="3682127" cy="400110"/>
          </a:xfrm>
          <a:prstGeom prst="rect">
            <a:avLst/>
          </a:prstGeom>
          <a:noFill/>
        </p:spPr>
        <p:txBody>
          <a:bodyPr wrap="square" rtlCol="0">
            <a:spAutoFit/>
          </a:bodyPr>
          <a:lstStyle/>
          <a:p>
            <a:r>
              <a:rPr lang="en-US" sz="2000" dirty="0">
                <a:latin typeface="Gill Sans" charset="0"/>
                <a:ea typeface="Gill Sans" charset="0"/>
                <a:cs typeface="Gill Sans" charset="0"/>
              </a:rPr>
              <a:t>Step 3 (Pruning):</a:t>
            </a:r>
          </a:p>
        </p:txBody>
      </p:sp>
      <p:graphicFrame>
        <p:nvGraphicFramePr>
          <p:cNvPr id="16" name="Table 15">
            <a:extLst>
              <a:ext uri="{FF2B5EF4-FFF2-40B4-BE49-F238E27FC236}">
                <a16:creationId xmlns:a16="http://schemas.microsoft.com/office/drawing/2014/main" id="{069A72FF-3E20-4E83-8D73-40FE955E02F4}"/>
              </a:ext>
            </a:extLst>
          </p:cNvPr>
          <p:cNvGraphicFramePr>
            <a:graphicFrameLocks noGrp="1"/>
          </p:cNvGraphicFramePr>
          <p:nvPr>
            <p:extLst>
              <p:ext uri="{D42A27DB-BD31-4B8C-83A1-F6EECF244321}">
                <p14:modId xmlns:p14="http://schemas.microsoft.com/office/powerpoint/2010/main" val="250852190"/>
              </p:ext>
            </p:extLst>
          </p:nvPr>
        </p:nvGraphicFramePr>
        <p:xfrm>
          <a:off x="8367945" y="3895885"/>
          <a:ext cx="3023255" cy="658252"/>
        </p:xfrm>
        <a:graphic>
          <a:graphicData uri="http://schemas.openxmlformats.org/drawingml/2006/table">
            <a:tbl>
              <a:tblPr/>
              <a:tblGrid>
                <a:gridCol w="1054550">
                  <a:extLst>
                    <a:ext uri="{9D8B030D-6E8A-4147-A177-3AD203B41FA5}">
                      <a16:colId xmlns:a16="http://schemas.microsoft.com/office/drawing/2014/main" val="20000"/>
                    </a:ext>
                  </a:extLst>
                </a:gridCol>
                <a:gridCol w="1054550">
                  <a:extLst>
                    <a:ext uri="{9D8B030D-6E8A-4147-A177-3AD203B41FA5}">
                      <a16:colId xmlns:a16="http://schemas.microsoft.com/office/drawing/2014/main" val="1126197040"/>
                    </a:ext>
                  </a:extLst>
                </a:gridCol>
                <a:gridCol w="914155">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err="1">
                          <a:solidFill>
                            <a:srgbClr val="000000"/>
                          </a:solidFill>
                          <a:effectLst/>
                          <a:latin typeface="Gill Sans" charset="0"/>
                          <a:ea typeface="Gill Sans" charset="0"/>
                          <a:cs typeface="Gill Sans" charset="0"/>
                        </a:rPr>
                        <a:t>Xerror</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a:effectLst/>
                          <a:latin typeface="Gill Sans" charset="0"/>
                          <a:ea typeface="Gill Sans" charset="0"/>
                          <a:cs typeface="Gill Sans" charset="0"/>
                        </a:rPr>
                        <a:t>Splits</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SG" sz="1600" b="0" i="0" u="none" strike="noStrike" dirty="0">
                          <a:solidFill>
                            <a:srgbClr val="000000"/>
                          </a:solidFill>
                          <a:effectLst/>
                          <a:latin typeface="Gill Sans"/>
                        </a:rPr>
                        <a:t>0.1940</a:t>
                      </a:r>
                      <a:endParaRPr lang="en-US" sz="1600" dirty="0">
                        <a:effectLst/>
                        <a:latin typeface="Gill Sans"/>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104</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0.1630</a:t>
                      </a:r>
                      <a:r>
                        <a:rPr lang="en-US" sz="1600" dirty="0">
                          <a:solidFill>
                            <a:srgbClr val="FF0000"/>
                          </a:solidFill>
                          <a:latin typeface="Gill Sans" charset="0"/>
                          <a:ea typeface="Gill Sans" charset="0"/>
                          <a:cs typeface="Gill Sans" charset="0"/>
                        </a:rPr>
                        <a: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a:extLst>
              <a:ext uri="{FF2B5EF4-FFF2-40B4-BE49-F238E27FC236}">
                <a16:creationId xmlns:a16="http://schemas.microsoft.com/office/drawing/2014/main" id="{D21BB631-B5D2-422C-A0E5-D1E2170D6B33}"/>
              </a:ext>
            </a:extLst>
          </p:cNvPr>
          <p:cNvPicPr>
            <a:picLocks noChangeAspect="1"/>
          </p:cNvPicPr>
          <p:nvPr/>
        </p:nvPicPr>
        <p:blipFill>
          <a:blip r:embed="rId4"/>
          <a:stretch>
            <a:fillRect/>
          </a:stretch>
        </p:blipFill>
        <p:spPr>
          <a:xfrm>
            <a:off x="890996" y="3908617"/>
            <a:ext cx="6915150" cy="485775"/>
          </a:xfrm>
          <a:prstGeom prst="rect">
            <a:avLst/>
          </a:prstGeom>
        </p:spPr>
      </p:pic>
      <p:sp>
        <p:nvSpPr>
          <p:cNvPr id="17" name="TextBox 16">
            <a:extLst>
              <a:ext uri="{FF2B5EF4-FFF2-40B4-BE49-F238E27FC236}">
                <a16:creationId xmlns:a16="http://schemas.microsoft.com/office/drawing/2014/main" id="{D387A1D6-6B79-4FA9-8E68-A592A476019D}"/>
              </a:ext>
            </a:extLst>
          </p:cNvPr>
          <p:cNvSpPr txBox="1"/>
          <p:nvPr/>
        </p:nvSpPr>
        <p:spPr>
          <a:xfrm>
            <a:off x="833887" y="5045206"/>
            <a:ext cx="3682127" cy="400110"/>
          </a:xfrm>
          <a:prstGeom prst="rect">
            <a:avLst/>
          </a:prstGeom>
          <a:noFill/>
        </p:spPr>
        <p:txBody>
          <a:bodyPr wrap="square" rtlCol="0">
            <a:spAutoFit/>
          </a:bodyPr>
          <a:lstStyle/>
          <a:p>
            <a:r>
              <a:rPr lang="en-US" sz="2000" dirty="0">
                <a:latin typeface="Gill Sans" charset="0"/>
                <a:ea typeface="Gill Sans" charset="0"/>
                <a:cs typeface="Gill Sans" charset="0"/>
              </a:rPr>
              <a:t>Step 4 (caret):</a:t>
            </a:r>
          </a:p>
        </p:txBody>
      </p:sp>
      <p:pic>
        <p:nvPicPr>
          <p:cNvPr id="9" name="Picture 8">
            <a:extLst>
              <a:ext uri="{FF2B5EF4-FFF2-40B4-BE49-F238E27FC236}">
                <a16:creationId xmlns:a16="http://schemas.microsoft.com/office/drawing/2014/main" id="{976BE8B0-64C7-497C-BB56-01F4C53B320D}"/>
              </a:ext>
            </a:extLst>
          </p:cNvPr>
          <p:cNvPicPr>
            <a:picLocks noChangeAspect="1"/>
          </p:cNvPicPr>
          <p:nvPr/>
        </p:nvPicPr>
        <p:blipFill>
          <a:blip r:embed="rId5"/>
          <a:stretch>
            <a:fillRect/>
          </a:stretch>
        </p:blipFill>
        <p:spPr>
          <a:xfrm>
            <a:off x="859894" y="4346573"/>
            <a:ext cx="5067300" cy="457200"/>
          </a:xfrm>
          <a:prstGeom prst="rect">
            <a:avLst/>
          </a:prstGeom>
        </p:spPr>
      </p:pic>
      <p:graphicFrame>
        <p:nvGraphicFramePr>
          <p:cNvPr id="18" name="Table 17">
            <a:extLst>
              <a:ext uri="{FF2B5EF4-FFF2-40B4-BE49-F238E27FC236}">
                <a16:creationId xmlns:a16="http://schemas.microsoft.com/office/drawing/2014/main" id="{11A159DD-F54A-42D7-84F7-1757BAE8629D}"/>
              </a:ext>
            </a:extLst>
          </p:cNvPr>
          <p:cNvGraphicFramePr>
            <a:graphicFrameLocks noGrp="1"/>
          </p:cNvGraphicFramePr>
          <p:nvPr>
            <p:extLst>
              <p:ext uri="{D42A27DB-BD31-4B8C-83A1-F6EECF244321}">
                <p14:modId xmlns:p14="http://schemas.microsoft.com/office/powerpoint/2010/main" val="882657703"/>
              </p:ext>
            </p:extLst>
          </p:nvPr>
        </p:nvGraphicFramePr>
        <p:xfrm>
          <a:off x="8367944" y="5191205"/>
          <a:ext cx="3023255" cy="658252"/>
        </p:xfrm>
        <a:graphic>
          <a:graphicData uri="http://schemas.openxmlformats.org/drawingml/2006/table">
            <a:tbl>
              <a:tblPr/>
              <a:tblGrid>
                <a:gridCol w="1054550">
                  <a:extLst>
                    <a:ext uri="{9D8B030D-6E8A-4147-A177-3AD203B41FA5}">
                      <a16:colId xmlns:a16="http://schemas.microsoft.com/office/drawing/2014/main" val="20000"/>
                    </a:ext>
                  </a:extLst>
                </a:gridCol>
                <a:gridCol w="1054550">
                  <a:extLst>
                    <a:ext uri="{9D8B030D-6E8A-4147-A177-3AD203B41FA5}">
                      <a16:colId xmlns:a16="http://schemas.microsoft.com/office/drawing/2014/main" val="1126197040"/>
                    </a:ext>
                  </a:extLst>
                </a:gridCol>
                <a:gridCol w="914155">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err="1">
                          <a:solidFill>
                            <a:srgbClr val="000000"/>
                          </a:solidFill>
                          <a:effectLst/>
                          <a:latin typeface="Gill Sans" charset="0"/>
                          <a:ea typeface="Gill Sans" charset="0"/>
                          <a:cs typeface="Gill Sans" charset="0"/>
                        </a:rPr>
                        <a:t>Xerror</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a:effectLst/>
                          <a:latin typeface="Gill Sans" charset="0"/>
                          <a:ea typeface="Gill Sans" charset="0"/>
                          <a:cs typeface="Gill Sans" charset="0"/>
                        </a:rPr>
                        <a:t>Splits</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SG" sz="1600" b="0" i="0" u="none" strike="noStrike" dirty="0">
                          <a:solidFill>
                            <a:srgbClr val="000000"/>
                          </a:solidFill>
                          <a:effectLst/>
                          <a:latin typeface="Gill Sans"/>
                          <a:ea typeface="Gill Sans" charset="0"/>
                          <a:cs typeface="Gill Sans" charset="0"/>
                        </a:rPr>
                        <a:t>0.5198</a:t>
                      </a:r>
                      <a:r>
                        <a:rPr lang="en-US" sz="1600" dirty="0">
                          <a:solidFill>
                            <a:srgbClr val="FF0000"/>
                          </a:solidFill>
                          <a:latin typeface="Gill Sans" charset="0"/>
                          <a:ea typeface="Gill Sans" charset="0"/>
                          <a:cs typeface="Gill Sans" charset="0"/>
                        </a:rPr>
                        <a:t>*</a:t>
                      </a:r>
                      <a:endParaRPr lang="en-US" sz="1600" dirty="0">
                        <a:effectLst/>
                        <a:latin typeface="Gill Sans"/>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104</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0.1790</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028" name="Picture 4" descr="https://lh3.googleusercontent.com/P1uyvP0kewnv7K2-1_gQsb-HKXPSBhP4jHecrfTQ4Xcqo3ifQ9lD4QVayhq93A6ArYlTBkcH0V07fFqLXKVhR38rsQYdYXypx9xiEgkJ9V1Zr815jTNy7Bbds6xNPiTq9RpLQ9sQ">
            <a:extLst>
              <a:ext uri="{FF2B5EF4-FFF2-40B4-BE49-F238E27FC236}">
                <a16:creationId xmlns:a16="http://schemas.microsoft.com/office/drawing/2014/main" id="{9AB4DC14-A10D-46CD-9FB6-9E45604DB4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57" y="5425357"/>
            <a:ext cx="7111973" cy="38985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AA29090-9C68-4DF6-8C47-9CC13316EFA3}"/>
              </a:ext>
            </a:extLst>
          </p:cNvPr>
          <p:cNvSpPr/>
          <p:nvPr/>
        </p:nvSpPr>
        <p:spPr>
          <a:xfrm>
            <a:off x="8228040" y="4675556"/>
            <a:ext cx="3163160" cy="273257"/>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Gill Sans" charset="0"/>
                <a:ea typeface="Gill Sans" charset="0"/>
                <a:cs typeface="Gill Sans" charset="0"/>
              </a:rPr>
              <a:t>*</a:t>
            </a:r>
            <a:r>
              <a:rPr lang="en-US" sz="1200" dirty="0">
                <a:solidFill>
                  <a:schemeClr val="tx1"/>
                </a:solidFill>
                <a:latin typeface="Gill Sans" charset="0"/>
                <a:ea typeface="Gill Sans" charset="0"/>
                <a:cs typeface="Gill Sans" charset="0"/>
              </a:rPr>
              <a:t>Overfitted, performs badly on cross-validation!</a:t>
            </a:r>
          </a:p>
        </p:txBody>
      </p:sp>
      <p:pic>
        <p:nvPicPr>
          <p:cNvPr id="10" name="Picture 9">
            <a:extLst>
              <a:ext uri="{FF2B5EF4-FFF2-40B4-BE49-F238E27FC236}">
                <a16:creationId xmlns:a16="http://schemas.microsoft.com/office/drawing/2014/main" id="{087DD625-DD55-4F38-AE5A-24F33B0C5FD6}"/>
              </a:ext>
            </a:extLst>
          </p:cNvPr>
          <p:cNvPicPr>
            <a:picLocks noChangeAspect="1"/>
          </p:cNvPicPr>
          <p:nvPr/>
        </p:nvPicPr>
        <p:blipFill>
          <a:blip r:embed="rId7"/>
          <a:stretch>
            <a:fillRect/>
          </a:stretch>
        </p:blipFill>
        <p:spPr>
          <a:xfrm>
            <a:off x="909659" y="2797330"/>
            <a:ext cx="6004326" cy="559543"/>
          </a:xfrm>
          <a:prstGeom prst="rect">
            <a:avLst/>
          </a:prstGeom>
        </p:spPr>
      </p:pic>
      <p:sp>
        <p:nvSpPr>
          <p:cNvPr id="22" name="Rectangle 21">
            <a:extLst>
              <a:ext uri="{FF2B5EF4-FFF2-40B4-BE49-F238E27FC236}">
                <a16:creationId xmlns:a16="http://schemas.microsoft.com/office/drawing/2014/main" id="{149D6F0B-6B89-4891-8946-1BADBC55BC2A}"/>
              </a:ext>
            </a:extLst>
          </p:cNvPr>
          <p:cNvSpPr/>
          <p:nvPr/>
        </p:nvSpPr>
        <p:spPr>
          <a:xfrm>
            <a:off x="8228039" y="5996814"/>
            <a:ext cx="3163160" cy="273257"/>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Gill Sans" charset="0"/>
                <a:ea typeface="Gill Sans" charset="0"/>
                <a:cs typeface="Gill Sans" charset="0"/>
              </a:rPr>
              <a:t>*</a:t>
            </a:r>
            <a:r>
              <a:rPr lang="en-US" sz="1200" dirty="0">
                <a:solidFill>
                  <a:schemeClr val="tx1"/>
                </a:solidFill>
                <a:latin typeface="Gill Sans" charset="0"/>
                <a:ea typeface="Gill Sans" charset="0"/>
                <a:cs typeface="Gill Sans" charset="0"/>
              </a:rPr>
              <a:t>Caret has different metric for cross-validation.</a:t>
            </a:r>
          </a:p>
        </p:txBody>
      </p:sp>
      <p:sp>
        <p:nvSpPr>
          <p:cNvPr id="23" name="Rectangle 22">
            <a:extLst>
              <a:ext uri="{FF2B5EF4-FFF2-40B4-BE49-F238E27FC236}">
                <a16:creationId xmlns:a16="http://schemas.microsoft.com/office/drawing/2014/main" id="{027C43FF-991C-4E27-AD12-BC6A1E9EE08F}"/>
              </a:ext>
            </a:extLst>
          </p:cNvPr>
          <p:cNvSpPr/>
          <p:nvPr/>
        </p:nvSpPr>
        <p:spPr>
          <a:xfrm>
            <a:off x="8228040" y="3354298"/>
            <a:ext cx="3163160" cy="273257"/>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Gill Sans" charset="0"/>
                <a:ea typeface="Gill Sans" charset="0"/>
                <a:cs typeface="Gill Sans" charset="0"/>
              </a:rPr>
              <a:t>*</a:t>
            </a:r>
            <a:r>
              <a:rPr lang="en-US" sz="1200" dirty="0">
                <a:solidFill>
                  <a:schemeClr val="tx1"/>
                </a:solidFill>
                <a:latin typeface="Gill Sans" charset="0"/>
                <a:ea typeface="Gill Sans" charset="0"/>
                <a:cs typeface="Gill Sans" charset="0"/>
              </a:rPr>
              <a:t>Un-tuned model, variables strongly correlated.</a:t>
            </a:r>
          </a:p>
        </p:txBody>
      </p:sp>
    </p:spTree>
    <p:extLst>
      <p:ext uri="{BB962C8B-B14F-4D97-AF65-F5344CB8AC3E}">
        <p14:creationId xmlns:p14="http://schemas.microsoft.com/office/powerpoint/2010/main" val="373429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4.2 CART: </a:t>
            </a:r>
            <a:r>
              <a:rPr lang="en-US" sz="2400" dirty="0">
                <a:latin typeface="Gill Sans SemiBold" charset="0"/>
                <a:ea typeface="Gill Sans SemiBold" charset="0"/>
                <a:cs typeface="Gill Sans SemiBold" charset="0"/>
              </a:rPr>
              <a:t>Final Model</a:t>
            </a:r>
            <a:endParaRPr lang="en-US" sz="2400" dirty="0">
              <a:latin typeface="Gill Sans Light" charset="0"/>
              <a:ea typeface="Gill Sans Light" charset="0"/>
              <a:cs typeface="Gill Sans Light" charset="0"/>
            </a:endParaRPr>
          </a:p>
        </p:txBody>
      </p:sp>
      <p:pic>
        <p:nvPicPr>
          <p:cNvPr id="2" name="Picture 1">
            <a:extLst>
              <a:ext uri="{FF2B5EF4-FFF2-40B4-BE49-F238E27FC236}">
                <a16:creationId xmlns:a16="http://schemas.microsoft.com/office/drawing/2014/main" id="{39DA6BCC-8472-4B1C-9781-918235A1F133}"/>
              </a:ext>
            </a:extLst>
          </p:cNvPr>
          <p:cNvPicPr>
            <a:picLocks noChangeAspect="1"/>
          </p:cNvPicPr>
          <p:nvPr/>
        </p:nvPicPr>
        <p:blipFill>
          <a:blip r:embed="rId2"/>
          <a:stretch>
            <a:fillRect/>
          </a:stretch>
        </p:blipFill>
        <p:spPr>
          <a:xfrm>
            <a:off x="774795" y="1770949"/>
            <a:ext cx="6343853" cy="3171607"/>
          </a:xfrm>
          <a:prstGeom prst="rect">
            <a:avLst/>
          </a:prstGeom>
        </p:spPr>
      </p:pic>
      <p:graphicFrame>
        <p:nvGraphicFramePr>
          <p:cNvPr id="8" name="Table 7">
            <a:extLst>
              <a:ext uri="{FF2B5EF4-FFF2-40B4-BE49-F238E27FC236}">
                <a16:creationId xmlns:a16="http://schemas.microsoft.com/office/drawing/2014/main" id="{F67A1ABB-5D08-4247-82B1-9C431C2C9FB7}"/>
              </a:ext>
            </a:extLst>
          </p:cNvPr>
          <p:cNvGraphicFramePr>
            <a:graphicFrameLocks noGrp="1"/>
          </p:cNvGraphicFramePr>
          <p:nvPr>
            <p:extLst>
              <p:ext uri="{D42A27DB-BD31-4B8C-83A1-F6EECF244321}">
                <p14:modId xmlns:p14="http://schemas.microsoft.com/office/powerpoint/2010/main" val="1371674597"/>
              </p:ext>
            </p:extLst>
          </p:nvPr>
        </p:nvGraphicFramePr>
        <p:xfrm>
          <a:off x="8021630" y="3628409"/>
          <a:ext cx="3015309" cy="658252"/>
        </p:xfrm>
        <a:graphic>
          <a:graphicData uri="http://schemas.openxmlformats.org/drawingml/2006/table">
            <a:tbl>
              <a:tblPr/>
              <a:tblGrid>
                <a:gridCol w="1051778">
                  <a:extLst>
                    <a:ext uri="{9D8B030D-6E8A-4147-A177-3AD203B41FA5}">
                      <a16:colId xmlns:a16="http://schemas.microsoft.com/office/drawing/2014/main" val="20000"/>
                    </a:ext>
                  </a:extLst>
                </a:gridCol>
                <a:gridCol w="1051778">
                  <a:extLst>
                    <a:ext uri="{9D8B030D-6E8A-4147-A177-3AD203B41FA5}">
                      <a16:colId xmlns:a16="http://schemas.microsoft.com/office/drawing/2014/main" val="1126197040"/>
                    </a:ext>
                  </a:extLst>
                </a:gridCol>
                <a:gridCol w="911753">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err="1">
                          <a:solidFill>
                            <a:srgbClr val="000000"/>
                          </a:solidFill>
                          <a:effectLst/>
                          <a:latin typeface="Gill Sans" charset="0"/>
                          <a:ea typeface="Gill Sans" charset="0"/>
                          <a:cs typeface="Gill Sans" charset="0"/>
                        </a:rPr>
                        <a:t>Xerror</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a:effectLst/>
                          <a:latin typeface="Gill Sans" charset="0"/>
                          <a:ea typeface="Gill Sans" charset="0"/>
                          <a:cs typeface="Gill Sans" charset="0"/>
                        </a:rPr>
                        <a:t>Splits</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SG" sz="1600" b="0" i="0" u="none" strike="noStrike" dirty="0">
                          <a:solidFill>
                            <a:srgbClr val="000000"/>
                          </a:solidFill>
                          <a:effectLst/>
                          <a:latin typeface="Gill Sans"/>
                          <a:ea typeface="Gill Sans" charset="0"/>
                          <a:cs typeface="Gill Sans" charset="0"/>
                        </a:rPr>
                        <a:t>0.5198</a:t>
                      </a:r>
                      <a:r>
                        <a:rPr lang="en-US" sz="1600" dirty="0">
                          <a:solidFill>
                            <a:srgbClr val="FF0000"/>
                          </a:solidFill>
                          <a:latin typeface="Gill Sans" charset="0"/>
                          <a:ea typeface="Gill Sans" charset="0"/>
                          <a:cs typeface="Gill Sans" charset="0"/>
                        </a:rPr>
                        <a:t>*</a:t>
                      </a:r>
                      <a:endParaRPr lang="en-US" sz="1600" dirty="0">
                        <a:effectLst/>
                        <a:latin typeface="Gill Sans"/>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104</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0.1790</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9" name="Picture 4" descr="https://lh3.googleusercontent.com/P1uyvP0kewnv7K2-1_gQsb-HKXPSBhP4jHecrfTQ4Xcqo3ifQ9lD4QVayhq93A6ArYlTBkcH0V07fFqLXKVhR38rsQYdYXypx9xiEgkJ9V1Zr815jTNy7Bbds6xNPiTq9RpLQ9sQ">
            <a:extLst>
              <a:ext uri="{FF2B5EF4-FFF2-40B4-BE49-F238E27FC236}">
                <a16:creationId xmlns:a16="http://schemas.microsoft.com/office/drawing/2014/main" id="{B2F19315-4583-45F7-922C-65897413C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57" y="1386033"/>
            <a:ext cx="7111973" cy="3898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DC117BB-70F1-4B69-8B11-0F7988387BBF}"/>
              </a:ext>
            </a:extLst>
          </p:cNvPr>
          <p:cNvPicPr>
            <a:picLocks noChangeAspect="1"/>
          </p:cNvPicPr>
          <p:nvPr/>
        </p:nvPicPr>
        <p:blipFill>
          <a:blip r:embed="rId4"/>
          <a:stretch>
            <a:fillRect/>
          </a:stretch>
        </p:blipFill>
        <p:spPr>
          <a:xfrm>
            <a:off x="1405843" y="4911495"/>
            <a:ext cx="4875245" cy="1305508"/>
          </a:xfrm>
          <a:prstGeom prst="rect">
            <a:avLst/>
          </a:prstGeom>
        </p:spPr>
      </p:pic>
    </p:spTree>
    <p:extLst>
      <p:ext uri="{BB962C8B-B14F-4D97-AF65-F5344CB8AC3E}">
        <p14:creationId xmlns:p14="http://schemas.microsoft.com/office/powerpoint/2010/main" val="1577456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4.3 Random Forest: </a:t>
            </a:r>
            <a:r>
              <a:rPr lang="en-US" sz="2400" dirty="0">
                <a:latin typeface="Gill Sans SemiBold" charset="0"/>
                <a:ea typeface="Gill Sans SemiBold" charset="0"/>
                <a:cs typeface="Gill Sans SemiBold" charset="0"/>
              </a:rPr>
              <a:t>Introduction</a:t>
            </a:r>
            <a:endParaRPr lang="en-US" sz="2400" dirty="0">
              <a:latin typeface="Gill Sans Light" charset="0"/>
              <a:ea typeface="Gill Sans Light" charset="0"/>
              <a:cs typeface="Gill Sans Light" charset="0"/>
            </a:endParaRPr>
          </a:p>
        </p:txBody>
      </p:sp>
      <p:sp>
        <p:nvSpPr>
          <p:cNvPr id="7" name="TextBox 6">
            <a:extLst>
              <a:ext uri="{FF2B5EF4-FFF2-40B4-BE49-F238E27FC236}">
                <a16:creationId xmlns:a16="http://schemas.microsoft.com/office/drawing/2014/main" id="{1E28DF0C-1EDE-4957-A91D-C8CB80712475}"/>
              </a:ext>
            </a:extLst>
          </p:cNvPr>
          <p:cNvSpPr txBox="1"/>
          <p:nvPr/>
        </p:nvSpPr>
        <p:spPr>
          <a:xfrm>
            <a:off x="1286510" y="2534903"/>
            <a:ext cx="9481726" cy="400110"/>
          </a:xfrm>
          <a:prstGeom prst="rect">
            <a:avLst/>
          </a:prstGeom>
          <a:noFill/>
        </p:spPr>
        <p:txBody>
          <a:bodyPr wrap="square" rtlCol="0">
            <a:spAutoFit/>
          </a:bodyPr>
          <a:lstStyle/>
          <a:p>
            <a:r>
              <a:rPr lang="en-US" sz="2000" dirty="0">
                <a:latin typeface="Gill Sans" charset="0"/>
                <a:ea typeface="Gill Sans" charset="0"/>
                <a:cs typeface="Gill Sans" charset="0"/>
              </a:rPr>
              <a:t>Tuning parameter: </a:t>
            </a:r>
            <a:r>
              <a:rPr lang="en-US" sz="2000" i="1" dirty="0" err="1">
                <a:latin typeface="Gill Sans" charset="0"/>
                <a:ea typeface="Gill Sans" charset="0"/>
                <a:cs typeface="Gill Sans" charset="0"/>
              </a:rPr>
              <a:t>mtry</a:t>
            </a:r>
            <a:endParaRPr lang="en-US" sz="2000" i="1" dirty="0">
              <a:latin typeface="Gill Sans" charset="0"/>
              <a:ea typeface="Gill Sans" charset="0"/>
              <a:cs typeface="Gill Sans" charset="0"/>
            </a:endParaRPr>
          </a:p>
        </p:txBody>
      </p:sp>
      <p:sp>
        <p:nvSpPr>
          <p:cNvPr id="8" name="Rectangle 7">
            <a:extLst>
              <a:ext uri="{FF2B5EF4-FFF2-40B4-BE49-F238E27FC236}">
                <a16:creationId xmlns:a16="http://schemas.microsoft.com/office/drawing/2014/main" id="{27EDD6C3-E26C-4697-A379-C5C5E6D23580}"/>
              </a:ext>
            </a:extLst>
          </p:cNvPr>
          <p:cNvSpPr/>
          <p:nvPr/>
        </p:nvSpPr>
        <p:spPr>
          <a:xfrm>
            <a:off x="5877958" y="2572094"/>
            <a:ext cx="4786931" cy="36305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Reduces correlation between individual trees</a:t>
            </a:r>
          </a:p>
        </p:txBody>
      </p:sp>
      <p:cxnSp>
        <p:nvCxnSpPr>
          <p:cNvPr id="3" name="Straight Arrow Connector 2">
            <a:extLst>
              <a:ext uri="{FF2B5EF4-FFF2-40B4-BE49-F238E27FC236}">
                <a16:creationId xmlns:a16="http://schemas.microsoft.com/office/drawing/2014/main" id="{0561806F-4B36-493C-8025-210F8BF16709}"/>
              </a:ext>
            </a:extLst>
          </p:cNvPr>
          <p:cNvCxnSpPr>
            <a:cxnSpLocks/>
          </p:cNvCxnSpPr>
          <p:nvPr/>
        </p:nvCxnSpPr>
        <p:spPr>
          <a:xfrm>
            <a:off x="4320075" y="2771194"/>
            <a:ext cx="13715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5D262F9B-575C-414E-BFB0-0D6E3EDAEC20}"/>
              </a:ext>
            </a:extLst>
          </p:cNvPr>
          <p:cNvSpPr/>
          <p:nvPr/>
        </p:nvSpPr>
        <p:spPr>
          <a:xfrm>
            <a:off x="1286509" y="1070997"/>
            <a:ext cx="8855867" cy="1186189"/>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latin typeface="Gill Sans" charset="0"/>
              <a:ea typeface="Gill Sans" charset="0"/>
              <a:cs typeface="Gill Sans" charset="0"/>
            </a:endParaRPr>
          </a:p>
          <a:p>
            <a:r>
              <a:rPr lang="en-US" sz="2000" dirty="0">
                <a:solidFill>
                  <a:schemeClr val="tx1"/>
                </a:solidFill>
                <a:latin typeface="Gill Sans" charset="0"/>
                <a:ea typeface="Gill Sans" charset="0"/>
                <a:cs typeface="Gill Sans" charset="0"/>
              </a:rPr>
              <a:t>Combines collection of highly uncorrelated trees together, and in doing so:</a:t>
            </a:r>
          </a:p>
          <a:p>
            <a:pPr marL="342900" indent="-342900">
              <a:buFontTx/>
              <a:buChar char="-"/>
            </a:pPr>
            <a:r>
              <a:rPr lang="en-US" sz="2000" dirty="0">
                <a:solidFill>
                  <a:schemeClr val="tx1"/>
                </a:solidFill>
                <a:latin typeface="Gill Sans" charset="0"/>
                <a:ea typeface="Gill Sans" charset="0"/>
                <a:cs typeface="Gill Sans" charset="0"/>
              </a:rPr>
              <a:t>Generates better prediction values</a:t>
            </a:r>
          </a:p>
          <a:p>
            <a:pPr marL="342900" indent="-342900">
              <a:buFontTx/>
              <a:buChar char="-"/>
            </a:pPr>
            <a:r>
              <a:rPr lang="en-US" sz="2000" dirty="0">
                <a:solidFill>
                  <a:schemeClr val="tx1"/>
                </a:solidFill>
                <a:latin typeface="Gill Sans" charset="0"/>
                <a:ea typeface="Gill Sans" charset="0"/>
                <a:cs typeface="Gill Sans" charset="0"/>
              </a:rPr>
              <a:t>Reduces probability of overfitting </a:t>
            </a:r>
          </a:p>
          <a:p>
            <a:pPr algn="ctr"/>
            <a:endParaRPr lang="en-US" sz="2000" dirty="0">
              <a:solidFill>
                <a:schemeClr val="tx1"/>
              </a:solidFill>
              <a:latin typeface="Gill Sans" charset="0"/>
              <a:ea typeface="Gill Sans" charset="0"/>
              <a:cs typeface="Gill Sans" charset="0"/>
            </a:endParaRPr>
          </a:p>
        </p:txBody>
      </p:sp>
      <p:sp>
        <p:nvSpPr>
          <p:cNvPr id="14" name="TextBox 13">
            <a:extLst>
              <a:ext uri="{FF2B5EF4-FFF2-40B4-BE49-F238E27FC236}">
                <a16:creationId xmlns:a16="http://schemas.microsoft.com/office/drawing/2014/main" id="{3CF7B726-E3B7-41CD-A58B-D088B2B3D441}"/>
              </a:ext>
            </a:extLst>
          </p:cNvPr>
          <p:cNvSpPr txBox="1"/>
          <p:nvPr/>
        </p:nvSpPr>
        <p:spPr>
          <a:xfrm>
            <a:off x="1145839" y="3309971"/>
            <a:ext cx="9788350" cy="400110"/>
          </a:xfrm>
          <a:prstGeom prst="rect">
            <a:avLst/>
          </a:prstGeom>
          <a:noFill/>
        </p:spPr>
        <p:txBody>
          <a:bodyPr wrap="square" rtlCol="0">
            <a:spAutoFit/>
          </a:bodyPr>
          <a:lstStyle/>
          <a:p>
            <a:r>
              <a:rPr lang="en-US" sz="2000" dirty="0">
                <a:latin typeface="Gill Sans" charset="0"/>
                <a:ea typeface="Gill Sans" charset="0"/>
                <a:cs typeface="Gill Sans" charset="0"/>
              </a:rPr>
              <a:t>4 steps used to generate trees:</a:t>
            </a:r>
          </a:p>
        </p:txBody>
      </p:sp>
      <p:graphicFrame>
        <p:nvGraphicFramePr>
          <p:cNvPr id="22" name="Diagram 21">
            <a:extLst>
              <a:ext uri="{FF2B5EF4-FFF2-40B4-BE49-F238E27FC236}">
                <a16:creationId xmlns:a16="http://schemas.microsoft.com/office/drawing/2014/main" id="{AB428435-5A81-476B-AF78-058A05E800D6}"/>
              </a:ext>
            </a:extLst>
          </p:cNvPr>
          <p:cNvGraphicFramePr/>
          <p:nvPr>
            <p:extLst/>
          </p:nvPr>
        </p:nvGraphicFramePr>
        <p:xfrm>
          <a:off x="850900" y="3212730"/>
          <a:ext cx="9664700" cy="32483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Rectangle 22">
            <a:extLst>
              <a:ext uri="{FF2B5EF4-FFF2-40B4-BE49-F238E27FC236}">
                <a16:creationId xmlns:a16="http://schemas.microsoft.com/office/drawing/2014/main" id="{706BBD41-BC25-4FC7-9F91-D2F7D5F2891F}"/>
              </a:ext>
            </a:extLst>
          </p:cNvPr>
          <p:cNvSpPr/>
          <p:nvPr/>
        </p:nvSpPr>
        <p:spPr>
          <a:xfrm>
            <a:off x="1676400" y="5863985"/>
            <a:ext cx="5791200" cy="400110"/>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0000"/>
                </a:solidFill>
                <a:latin typeface="Gill Sans" charset="0"/>
                <a:ea typeface="Gill Sans" charset="0"/>
                <a:cs typeface="Gill Sans" charset="0"/>
              </a:rPr>
              <a:t>*</a:t>
            </a:r>
            <a:r>
              <a:rPr lang="en-US" sz="1400" dirty="0">
                <a:solidFill>
                  <a:schemeClr val="tx1"/>
                </a:solidFill>
                <a:latin typeface="Gill Sans" charset="0"/>
                <a:ea typeface="Gill Sans" charset="0"/>
                <a:cs typeface="Gill Sans" charset="0"/>
              </a:rPr>
              <a:t>Alternative to k-folds is out of bag testing. Usually results in lower RMSE, but running time much longer.</a:t>
            </a:r>
          </a:p>
        </p:txBody>
      </p:sp>
    </p:spTree>
    <p:extLst>
      <p:ext uri="{BB962C8B-B14F-4D97-AF65-F5344CB8AC3E}">
        <p14:creationId xmlns:p14="http://schemas.microsoft.com/office/powerpoint/2010/main" val="162955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4.3 Random Forest: </a:t>
            </a:r>
            <a:r>
              <a:rPr lang="en-US" sz="2400" dirty="0">
                <a:latin typeface="Gill Sans SemiBold" charset="0"/>
                <a:ea typeface="Gill Sans SemiBold" charset="0"/>
                <a:cs typeface="Gill Sans SemiBold" charset="0"/>
              </a:rPr>
              <a:t>Progression</a:t>
            </a:r>
            <a:endParaRPr lang="en-US" sz="2400" dirty="0">
              <a:latin typeface="Gill Sans Light" charset="0"/>
              <a:ea typeface="Gill Sans Light" charset="0"/>
              <a:cs typeface="Gill Sans Light" charset="0"/>
            </a:endParaRPr>
          </a:p>
        </p:txBody>
      </p:sp>
      <p:sp>
        <p:nvSpPr>
          <p:cNvPr id="5" name="Frame 4">
            <a:extLst>
              <a:ext uri="{FF2B5EF4-FFF2-40B4-BE49-F238E27FC236}">
                <a16:creationId xmlns:a16="http://schemas.microsoft.com/office/drawing/2014/main" id="{DF7F5585-9DD9-4C76-B34F-5AD69364EAB1}"/>
              </a:ext>
            </a:extLst>
          </p:cNvPr>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E3B2A2BF-7470-46A1-A3E1-704608B4171C}"/>
              </a:ext>
            </a:extLst>
          </p:cNvPr>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9" name="Table 8">
            <a:extLst>
              <a:ext uri="{FF2B5EF4-FFF2-40B4-BE49-F238E27FC236}">
                <a16:creationId xmlns:a16="http://schemas.microsoft.com/office/drawing/2014/main" id="{16A2AE61-EEC0-41A8-A2E7-61C609F84CBC}"/>
              </a:ext>
            </a:extLst>
          </p:cNvPr>
          <p:cNvGraphicFramePr>
            <a:graphicFrameLocks noGrp="1"/>
          </p:cNvGraphicFramePr>
          <p:nvPr>
            <p:extLst>
              <p:ext uri="{D42A27DB-BD31-4B8C-83A1-F6EECF244321}">
                <p14:modId xmlns:p14="http://schemas.microsoft.com/office/powerpoint/2010/main" val="2099103808"/>
              </p:ext>
            </p:extLst>
          </p:nvPr>
        </p:nvGraphicFramePr>
        <p:xfrm>
          <a:off x="7919358" y="972295"/>
          <a:ext cx="3440604" cy="658252"/>
        </p:xfrm>
        <a:graphic>
          <a:graphicData uri="http://schemas.openxmlformats.org/drawingml/2006/table">
            <a:tbl>
              <a:tblPr/>
              <a:tblGrid>
                <a:gridCol w="1200127">
                  <a:extLst>
                    <a:ext uri="{9D8B030D-6E8A-4147-A177-3AD203B41FA5}">
                      <a16:colId xmlns:a16="http://schemas.microsoft.com/office/drawing/2014/main" val="20000"/>
                    </a:ext>
                  </a:extLst>
                </a:gridCol>
                <a:gridCol w="1200127">
                  <a:extLst>
                    <a:ext uri="{9D8B030D-6E8A-4147-A177-3AD203B41FA5}">
                      <a16:colId xmlns:a16="http://schemas.microsoft.com/office/drawing/2014/main" val="1126197040"/>
                    </a:ext>
                  </a:extLst>
                </a:gridCol>
                <a:gridCol w="1040350">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R-squared</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err="1">
                          <a:effectLst/>
                          <a:latin typeface="Gill Sans" charset="0"/>
                          <a:ea typeface="Gill Sans" charset="0"/>
                          <a:cs typeface="Gill Sans" charset="0"/>
                        </a:rPr>
                        <a:t>mtry</a:t>
                      </a:r>
                      <a:endParaRPr lang="en-US" sz="1600" b="1"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0.8639</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6</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0.1298</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Box 12">
            <a:extLst>
              <a:ext uri="{FF2B5EF4-FFF2-40B4-BE49-F238E27FC236}">
                <a16:creationId xmlns:a16="http://schemas.microsoft.com/office/drawing/2014/main" id="{79F68EF5-7B3B-429C-B674-0913BE303A5D}"/>
              </a:ext>
            </a:extLst>
          </p:cNvPr>
          <p:cNvSpPr txBox="1"/>
          <p:nvPr/>
        </p:nvSpPr>
        <p:spPr>
          <a:xfrm>
            <a:off x="812119" y="1070262"/>
            <a:ext cx="2782346" cy="400110"/>
          </a:xfrm>
          <a:prstGeom prst="rect">
            <a:avLst/>
          </a:prstGeom>
          <a:noFill/>
        </p:spPr>
        <p:txBody>
          <a:bodyPr wrap="square" rtlCol="0">
            <a:spAutoFit/>
          </a:bodyPr>
          <a:lstStyle/>
          <a:p>
            <a:r>
              <a:rPr lang="en-US" sz="2000" dirty="0">
                <a:latin typeface="Gill Sans" charset="0"/>
                <a:ea typeface="Gill Sans" charset="0"/>
                <a:cs typeface="Gill Sans" charset="0"/>
              </a:rPr>
              <a:t>Step 1 (base model):</a:t>
            </a:r>
          </a:p>
        </p:txBody>
      </p:sp>
      <p:sp>
        <p:nvSpPr>
          <p:cNvPr id="14" name="TextBox 13">
            <a:extLst>
              <a:ext uri="{FF2B5EF4-FFF2-40B4-BE49-F238E27FC236}">
                <a16:creationId xmlns:a16="http://schemas.microsoft.com/office/drawing/2014/main" id="{9885385D-9B5E-49DB-8D1A-F9F5308D0C2A}"/>
              </a:ext>
            </a:extLst>
          </p:cNvPr>
          <p:cNvSpPr txBox="1"/>
          <p:nvPr/>
        </p:nvSpPr>
        <p:spPr>
          <a:xfrm>
            <a:off x="824557" y="2501931"/>
            <a:ext cx="3682127" cy="400110"/>
          </a:xfrm>
          <a:prstGeom prst="rect">
            <a:avLst/>
          </a:prstGeom>
          <a:noFill/>
        </p:spPr>
        <p:txBody>
          <a:bodyPr wrap="square" rtlCol="0">
            <a:spAutoFit/>
          </a:bodyPr>
          <a:lstStyle/>
          <a:p>
            <a:r>
              <a:rPr lang="en-US" sz="2000" dirty="0">
                <a:latin typeface="Gill Sans" charset="0"/>
                <a:ea typeface="Gill Sans" charset="0"/>
                <a:cs typeface="Gill Sans" charset="0"/>
              </a:rPr>
              <a:t>Step 2 (random search):</a:t>
            </a:r>
          </a:p>
        </p:txBody>
      </p:sp>
      <p:sp>
        <p:nvSpPr>
          <p:cNvPr id="16" name="TextBox 15">
            <a:extLst>
              <a:ext uri="{FF2B5EF4-FFF2-40B4-BE49-F238E27FC236}">
                <a16:creationId xmlns:a16="http://schemas.microsoft.com/office/drawing/2014/main" id="{71DAB82C-E26A-4E7B-AB8A-24FF0CD3608D}"/>
              </a:ext>
            </a:extLst>
          </p:cNvPr>
          <p:cNvSpPr txBox="1"/>
          <p:nvPr/>
        </p:nvSpPr>
        <p:spPr>
          <a:xfrm>
            <a:off x="846326" y="3854088"/>
            <a:ext cx="3682127" cy="400110"/>
          </a:xfrm>
          <a:prstGeom prst="rect">
            <a:avLst/>
          </a:prstGeom>
          <a:noFill/>
        </p:spPr>
        <p:txBody>
          <a:bodyPr wrap="square" rtlCol="0">
            <a:spAutoFit/>
          </a:bodyPr>
          <a:lstStyle/>
          <a:p>
            <a:r>
              <a:rPr lang="en-US" sz="2000" dirty="0">
                <a:latin typeface="Gill Sans" charset="0"/>
                <a:ea typeface="Gill Sans" charset="0"/>
                <a:cs typeface="Gill Sans" charset="0"/>
              </a:rPr>
              <a:t>Step 3 (</a:t>
            </a:r>
            <a:r>
              <a:rPr lang="en-US" sz="2000" dirty="0" err="1">
                <a:latin typeface="Gill Sans" charset="0"/>
                <a:ea typeface="Gill Sans" charset="0"/>
                <a:cs typeface="Gill Sans" charset="0"/>
              </a:rPr>
              <a:t>gridsearch</a:t>
            </a:r>
            <a:r>
              <a:rPr lang="en-US" sz="2000" dirty="0">
                <a:latin typeface="Gill Sans" charset="0"/>
                <a:ea typeface="Gill Sans" charset="0"/>
                <a:cs typeface="Gill Sans" charset="0"/>
              </a:rPr>
              <a:t> using k-folds):</a:t>
            </a:r>
          </a:p>
        </p:txBody>
      </p:sp>
      <p:sp>
        <p:nvSpPr>
          <p:cNvPr id="19" name="TextBox 18">
            <a:extLst>
              <a:ext uri="{FF2B5EF4-FFF2-40B4-BE49-F238E27FC236}">
                <a16:creationId xmlns:a16="http://schemas.microsoft.com/office/drawing/2014/main" id="{7C103F57-777C-4A51-B266-5415C8B698E9}"/>
              </a:ext>
            </a:extLst>
          </p:cNvPr>
          <p:cNvSpPr txBox="1"/>
          <p:nvPr/>
        </p:nvSpPr>
        <p:spPr>
          <a:xfrm>
            <a:off x="833887" y="5121406"/>
            <a:ext cx="3682127" cy="400110"/>
          </a:xfrm>
          <a:prstGeom prst="rect">
            <a:avLst/>
          </a:prstGeom>
          <a:noFill/>
        </p:spPr>
        <p:txBody>
          <a:bodyPr wrap="square" rtlCol="0">
            <a:spAutoFit/>
          </a:bodyPr>
          <a:lstStyle/>
          <a:p>
            <a:r>
              <a:rPr lang="en-US" sz="2000" dirty="0">
                <a:latin typeface="Gill Sans" charset="0"/>
                <a:ea typeface="Gill Sans" charset="0"/>
                <a:cs typeface="Gill Sans" charset="0"/>
              </a:rPr>
              <a:t>Step 4 (</a:t>
            </a:r>
            <a:r>
              <a:rPr lang="en-US" sz="2000" dirty="0" err="1">
                <a:latin typeface="Gill Sans" charset="0"/>
                <a:ea typeface="Gill Sans" charset="0"/>
                <a:cs typeface="Gill Sans" charset="0"/>
              </a:rPr>
              <a:t>tuneRF</a:t>
            </a:r>
            <a:r>
              <a:rPr lang="en-US" sz="2000" dirty="0">
                <a:latin typeface="Gill Sans" charset="0"/>
                <a:ea typeface="Gill Sans" charset="0"/>
                <a:cs typeface="Gill Sans" charset="0"/>
              </a:rPr>
              <a:t>):</a:t>
            </a:r>
          </a:p>
        </p:txBody>
      </p:sp>
      <p:sp>
        <p:nvSpPr>
          <p:cNvPr id="23" name="Rectangle 22">
            <a:extLst>
              <a:ext uri="{FF2B5EF4-FFF2-40B4-BE49-F238E27FC236}">
                <a16:creationId xmlns:a16="http://schemas.microsoft.com/office/drawing/2014/main" id="{19864200-1F54-4BA2-B7CC-E2D85242A2F8}"/>
              </a:ext>
            </a:extLst>
          </p:cNvPr>
          <p:cNvSpPr/>
          <p:nvPr/>
        </p:nvSpPr>
        <p:spPr>
          <a:xfrm>
            <a:off x="7804184" y="4542394"/>
            <a:ext cx="3584734" cy="404889"/>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Gill Sans" charset="0"/>
                <a:ea typeface="Gill Sans" charset="0"/>
                <a:cs typeface="Gill Sans" charset="0"/>
              </a:rPr>
              <a:t>*</a:t>
            </a:r>
            <a:r>
              <a:rPr lang="en-US" sz="1200" dirty="0">
                <a:solidFill>
                  <a:schemeClr val="tx1"/>
                </a:solidFill>
                <a:latin typeface="Gill Sans" charset="0"/>
                <a:ea typeface="Gill Sans" charset="0"/>
                <a:cs typeface="Gill Sans" charset="0"/>
              </a:rPr>
              <a:t>Due to multiple cross-validation &amp; selection of model.</a:t>
            </a:r>
          </a:p>
        </p:txBody>
      </p:sp>
      <p:sp>
        <p:nvSpPr>
          <p:cNvPr id="25" name="Rectangle 24">
            <a:extLst>
              <a:ext uri="{FF2B5EF4-FFF2-40B4-BE49-F238E27FC236}">
                <a16:creationId xmlns:a16="http://schemas.microsoft.com/office/drawing/2014/main" id="{E0768304-0E39-40CC-945E-EA45ECE897B6}"/>
              </a:ext>
            </a:extLst>
          </p:cNvPr>
          <p:cNvSpPr/>
          <p:nvPr/>
        </p:nvSpPr>
        <p:spPr>
          <a:xfrm>
            <a:off x="7807291" y="6047159"/>
            <a:ext cx="3584734" cy="327022"/>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Gill Sans" charset="0"/>
                <a:ea typeface="Gill Sans" charset="0"/>
                <a:cs typeface="Gill Sans" charset="0"/>
              </a:rPr>
              <a:t>*</a:t>
            </a:r>
            <a:r>
              <a:rPr lang="en-US" sz="1200" dirty="0">
                <a:solidFill>
                  <a:schemeClr val="tx1"/>
                </a:solidFill>
                <a:latin typeface="Gill Sans" charset="0"/>
                <a:ea typeface="Gill Sans" charset="0"/>
                <a:cs typeface="Gill Sans" charset="0"/>
              </a:rPr>
              <a:t>Performs much better on out-of-bag errors than base.</a:t>
            </a:r>
          </a:p>
        </p:txBody>
      </p:sp>
      <p:sp>
        <p:nvSpPr>
          <p:cNvPr id="26" name="Rectangle 25">
            <a:extLst>
              <a:ext uri="{FF2B5EF4-FFF2-40B4-BE49-F238E27FC236}">
                <a16:creationId xmlns:a16="http://schemas.microsoft.com/office/drawing/2014/main" id="{451E7847-889E-402E-9A2F-146AFC687704}"/>
              </a:ext>
            </a:extLst>
          </p:cNvPr>
          <p:cNvSpPr/>
          <p:nvPr/>
        </p:nvSpPr>
        <p:spPr>
          <a:xfrm>
            <a:off x="7807292" y="3153488"/>
            <a:ext cx="3584734" cy="273257"/>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0000"/>
                </a:solidFill>
                <a:latin typeface="Gill Sans" charset="0"/>
                <a:ea typeface="Gill Sans" charset="0"/>
                <a:cs typeface="Gill Sans" charset="0"/>
              </a:rPr>
              <a:t>*</a:t>
            </a:r>
            <a:r>
              <a:rPr lang="en-US" sz="1200" dirty="0" err="1">
                <a:solidFill>
                  <a:schemeClr val="tx1"/>
                </a:solidFill>
                <a:latin typeface="Gill Sans" charset="0"/>
                <a:ea typeface="Gill Sans" charset="0"/>
                <a:cs typeface="Gill Sans" charset="0"/>
              </a:rPr>
              <a:t>Randoming</a:t>
            </a:r>
            <a:r>
              <a:rPr lang="en-US" sz="1200" dirty="0">
                <a:solidFill>
                  <a:schemeClr val="tx1"/>
                </a:solidFill>
                <a:latin typeface="Gill Sans" charset="0"/>
                <a:ea typeface="Gill Sans" charset="0"/>
                <a:cs typeface="Gill Sans" charset="0"/>
              </a:rPr>
              <a:t> </a:t>
            </a:r>
            <a:r>
              <a:rPr lang="en-US" sz="1200" dirty="0" err="1">
                <a:solidFill>
                  <a:schemeClr val="tx1"/>
                </a:solidFill>
                <a:latin typeface="Gill Sans" charset="0"/>
                <a:ea typeface="Gill Sans" charset="0"/>
                <a:cs typeface="Gill Sans" charset="0"/>
              </a:rPr>
              <a:t>mtry</a:t>
            </a:r>
            <a:r>
              <a:rPr lang="en-US" sz="1200" dirty="0">
                <a:solidFill>
                  <a:schemeClr val="tx1"/>
                </a:solidFill>
                <a:latin typeface="Gill Sans" charset="0"/>
                <a:ea typeface="Gill Sans" charset="0"/>
                <a:cs typeface="Gill Sans" charset="0"/>
              </a:rPr>
              <a:t> inefficient for small dataset.</a:t>
            </a:r>
          </a:p>
        </p:txBody>
      </p:sp>
      <p:pic>
        <p:nvPicPr>
          <p:cNvPr id="3074" name="Picture 2" descr="https://lh6.googleusercontent.com/lSA5LJWdQgYkqwrx63tC0xLzunKr8n5kyu0nz0SEcalf4PFssornobWw7bx4HAHk5A4F-Hr9sAIpH-K3shXa6diCxy0CGprzfaav-KnY3avBa36zNN7Dk38-wz8wZXS-ov1RaGUG">
            <a:extLst>
              <a:ext uri="{FF2B5EF4-FFF2-40B4-BE49-F238E27FC236}">
                <a16:creationId xmlns:a16="http://schemas.microsoft.com/office/drawing/2014/main" id="{8046BFF6-EDC5-47B6-9767-21EBFCEC1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375" y="1423341"/>
            <a:ext cx="5163950" cy="849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ZiLRLwWuDaUu6_tCpNfdCbxIhYd6TP6rGwZHRznEOXt6o1dHHb2kQ2V3Zw7LcoJPSqf6dCcnmeX60HWU2xR__bSSP39uldamcaX41E10x58_qlMO6z6htetOBDN7or710r06A219">
            <a:extLst>
              <a:ext uri="{FF2B5EF4-FFF2-40B4-BE49-F238E27FC236}">
                <a16:creationId xmlns:a16="http://schemas.microsoft.com/office/drawing/2014/main" id="{9DA064B8-2BBD-44F9-850E-06481D11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75" y="2837788"/>
            <a:ext cx="5143500" cy="7429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EFE03BF-FE6D-40D0-904D-2C590FD91CB3}"/>
              </a:ext>
            </a:extLst>
          </p:cNvPr>
          <p:cNvPicPr>
            <a:picLocks noChangeAspect="1"/>
          </p:cNvPicPr>
          <p:nvPr/>
        </p:nvPicPr>
        <p:blipFill>
          <a:blip r:embed="rId4"/>
          <a:stretch>
            <a:fillRect/>
          </a:stretch>
        </p:blipFill>
        <p:spPr>
          <a:xfrm>
            <a:off x="871288" y="5535802"/>
            <a:ext cx="5705475" cy="657225"/>
          </a:xfrm>
          <a:prstGeom prst="rect">
            <a:avLst/>
          </a:prstGeom>
        </p:spPr>
      </p:pic>
      <p:graphicFrame>
        <p:nvGraphicFramePr>
          <p:cNvPr id="29" name="Table 28">
            <a:extLst>
              <a:ext uri="{FF2B5EF4-FFF2-40B4-BE49-F238E27FC236}">
                <a16:creationId xmlns:a16="http://schemas.microsoft.com/office/drawing/2014/main" id="{08C7283C-8795-4156-A0BF-103F8ABE826D}"/>
              </a:ext>
            </a:extLst>
          </p:cNvPr>
          <p:cNvGraphicFramePr>
            <a:graphicFrameLocks noGrp="1"/>
          </p:cNvGraphicFramePr>
          <p:nvPr>
            <p:extLst>
              <p:ext uri="{D42A27DB-BD31-4B8C-83A1-F6EECF244321}">
                <p14:modId xmlns:p14="http://schemas.microsoft.com/office/powerpoint/2010/main" val="1781390248"/>
              </p:ext>
            </p:extLst>
          </p:nvPr>
        </p:nvGraphicFramePr>
        <p:xfrm>
          <a:off x="7917850" y="2374782"/>
          <a:ext cx="3453433" cy="658252"/>
        </p:xfrm>
        <a:graphic>
          <a:graphicData uri="http://schemas.openxmlformats.org/drawingml/2006/table">
            <a:tbl>
              <a:tblPr/>
              <a:tblGrid>
                <a:gridCol w="1204602">
                  <a:extLst>
                    <a:ext uri="{9D8B030D-6E8A-4147-A177-3AD203B41FA5}">
                      <a16:colId xmlns:a16="http://schemas.microsoft.com/office/drawing/2014/main" val="20000"/>
                    </a:ext>
                  </a:extLst>
                </a:gridCol>
                <a:gridCol w="1204602">
                  <a:extLst>
                    <a:ext uri="{9D8B030D-6E8A-4147-A177-3AD203B41FA5}">
                      <a16:colId xmlns:a16="http://schemas.microsoft.com/office/drawing/2014/main" val="1126197040"/>
                    </a:ext>
                  </a:extLst>
                </a:gridCol>
                <a:gridCol w="1044229">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R-squared</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err="1">
                          <a:effectLst/>
                          <a:latin typeface="Gill Sans" charset="0"/>
                          <a:ea typeface="Gill Sans" charset="0"/>
                          <a:cs typeface="Gill Sans" charset="0"/>
                        </a:rPr>
                        <a:t>mtry</a:t>
                      </a:r>
                      <a:endParaRPr lang="en-US" sz="1600" b="1"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0.8592</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20</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0.1478</a:t>
                      </a:r>
                      <a:r>
                        <a:rPr lang="en-US" sz="1600" dirty="0">
                          <a:solidFill>
                            <a:srgbClr val="FF0000"/>
                          </a:solidFill>
                          <a:latin typeface="Gill Sans" charset="0"/>
                          <a:ea typeface="Gill Sans" charset="0"/>
                          <a:cs typeface="Gill Sans" charset="0"/>
                        </a:rPr>
                        <a: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0" name="Table 29">
            <a:extLst>
              <a:ext uri="{FF2B5EF4-FFF2-40B4-BE49-F238E27FC236}">
                <a16:creationId xmlns:a16="http://schemas.microsoft.com/office/drawing/2014/main" id="{4BF8212B-A053-4398-BB67-E0DB38B15ABC}"/>
              </a:ext>
            </a:extLst>
          </p:cNvPr>
          <p:cNvGraphicFramePr>
            <a:graphicFrameLocks noGrp="1"/>
          </p:cNvGraphicFramePr>
          <p:nvPr>
            <p:extLst>
              <p:ext uri="{D42A27DB-BD31-4B8C-83A1-F6EECF244321}">
                <p14:modId xmlns:p14="http://schemas.microsoft.com/office/powerpoint/2010/main" val="2091429591"/>
              </p:ext>
            </p:extLst>
          </p:nvPr>
        </p:nvGraphicFramePr>
        <p:xfrm>
          <a:off x="7917850" y="3762511"/>
          <a:ext cx="3453433" cy="658252"/>
        </p:xfrm>
        <a:graphic>
          <a:graphicData uri="http://schemas.openxmlformats.org/drawingml/2006/table">
            <a:tbl>
              <a:tblPr/>
              <a:tblGrid>
                <a:gridCol w="1204602">
                  <a:extLst>
                    <a:ext uri="{9D8B030D-6E8A-4147-A177-3AD203B41FA5}">
                      <a16:colId xmlns:a16="http://schemas.microsoft.com/office/drawing/2014/main" val="20000"/>
                    </a:ext>
                  </a:extLst>
                </a:gridCol>
                <a:gridCol w="1204602">
                  <a:extLst>
                    <a:ext uri="{9D8B030D-6E8A-4147-A177-3AD203B41FA5}">
                      <a16:colId xmlns:a16="http://schemas.microsoft.com/office/drawing/2014/main" val="1126197040"/>
                    </a:ext>
                  </a:extLst>
                </a:gridCol>
                <a:gridCol w="1044229">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R-squared</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err="1">
                          <a:effectLst/>
                          <a:latin typeface="Gill Sans" charset="0"/>
                          <a:ea typeface="Gill Sans" charset="0"/>
                          <a:cs typeface="Gill Sans" charset="0"/>
                        </a:rPr>
                        <a:t>mtry</a:t>
                      </a:r>
                      <a:endParaRPr lang="en-US" sz="1600" b="1"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0.854</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9</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0.1452</a:t>
                      </a:r>
                      <a:r>
                        <a:rPr lang="en-US" sz="1600" dirty="0">
                          <a:solidFill>
                            <a:srgbClr val="FF0000"/>
                          </a:solidFill>
                          <a:latin typeface="Gill Sans" charset="0"/>
                          <a:ea typeface="Gill Sans" charset="0"/>
                          <a:cs typeface="Gill Sans" charset="0"/>
                        </a:rPr>
                        <a: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31" name="Table 30">
            <a:extLst>
              <a:ext uri="{FF2B5EF4-FFF2-40B4-BE49-F238E27FC236}">
                <a16:creationId xmlns:a16="http://schemas.microsoft.com/office/drawing/2014/main" id="{168DF4CF-DBBB-468E-964F-088E33DA5B36}"/>
              </a:ext>
            </a:extLst>
          </p:cNvPr>
          <p:cNvGraphicFramePr>
            <a:graphicFrameLocks noGrp="1"/>
          </p:cNvGraphicFramePr>
          <p:nvPr>
            <p:extLst>
              <p:ext uri="{D42A27DB-BD31-4B8C-83A1-F6EECF244321}">
                <p14:modId xmlns:p14="http://schemas.microsoft.com/office/powerpoint/2010/main" val="89606701"/>
              </p:ext>
            </p:extLst>
          </p:nvPr>
        </p:nvGraphicFramePr>
        <p:xfrm>
          <a:off x="7917850" y="5267172"/>
          <a:ext cx="3453433" cy="658252"/>
        </p:xfrm>
        <a:graphic>
          <a:graphicData uri="http://schemas.openxmlformats.org/drawingml/2006/table">
            <a:tbl>
              <a:tblPr/>
              <a:tblGrid>
                <a:gridCol w="1204602">
                  <a:extLst>
                    <a:ext uri="{9D8B030D-6E8A-4147-A177-3AD203B41FA5}">
                      <a16:colId xmlns:a16="http://schemas.microsoft.com/office/drawing/2014/main" val="20000"/>
                    </a:ext>
                  </a:extLst>
                </a:gridCol>
                <a:gridCol w="1204602">
                  <a:extLst>
                    <a:ext uri="{9D8B030D-6E8A-4147-A177-3AD203B41FA5}">
                      <a16:colId xmlns:a16="http://schemas.microsoft.com/office/drawing/2014/main" val="1126197040"/>
                    </a:ext>
                  </a:extLst>
                </a:gridCol>
                <a:gridCol w="1044229">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R-squared</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err="1">
                          <a:effectLst/>
                          <a:latin typeface="Gill Sans" charset="0"/>
                          <a:ea typeface="Gill Sans" charset="0"/>
                          <a:cs typeface="Gill Sans" charset="0"/>
                        </a:rPr>
                        <a:t>mtry</a:t>
                      </a:r>
                      <a:endParaRPr lang="en-US" sz="1600" b="1"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0.8624</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6</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0.1298</a:t>
                      </a:r>
                      <a:r>
                        <a:rPr lang="en-US" sz="1600" dirty="0">
                          <a:solidFill>
                            <a:srgbClr val="FF0000"/>
                          </a:solidFill>
                          <a:latin typeface="Gill Sans" charset="0"/>
                          <a:ea typeface="Gill Sans" charset="0"/>
                          <a:cs typeface="Gill Sans" charset="0"/>
                        </a:rPr>
                        <a: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F6A67CBD-4D18-44FC-9884-DADD680CB742}"/>
              </a:ext>
            </a:extLst>
          </p:cNvPr>
          <p:cNvPicPr>
            <a:picLocks noChangeAspect="1"/>
          </p:cNvPicPr>
          <p:nvPr/>
        </p:nvPicPr>
        <p:blipFill>
          <a:blip r:embed="rId5"/>
          <a:stretch>
            <a:fillRect/>
          </a:stretch>
        </p:blipFill>
        <p:spPr>
          <a:xfrm>
            <a:off x="846326" y="4268484"/>
            <a:ext cx="5341541" cy="793199"/>
          </a:xfrm>
          <a:prstGeom prst="rect">
            <a:avLst/>
          </a:prstGeom>
        </p:spPr>
      </p:pic>
    </p:spTree>
    <p:extLst>
      <p:ext uri="{BB962C8B-B14F-4D97-AF65-F5344CB8AC3E}">
        <p14:creationId xmlns:p14="http://schemas.microsoft.com/office/powerpoint/2010/main" val="106958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4.3 Random Forest: </a:t>
            </a:r>
            <a:r>
              <a:rPr lang="en-US" sz="2400" dirty="0">
                <a:latin typeface="Gill Sans SemiBold" charset="0"/>
                <a:ea typeface="Gill Sans SemiBold" charset="0"/>
                <a:cs typeface="Gill Sans SemiBold" charset="0"/>
              </a:rPr>
              <a:t>Final Model</a:t>
            </a:r>
            <a:endParaRPr lang="en-US" sz="2400" dirty="0">
              <a:latin typeface="Gill Sans Light" charset="0"/>
              <a:ea typeface="Gill Sans Light" charset="0"/>
              <a:cs typeface="Gill Sans Light" charset="0"/>
            </a:endParaRPr>
          </a:p>
        </p:txBody>
      </p:sp>
      <p:pic>
        <p:nvPicPr>
          <p:cNvPr id="5" name="Picture 4">
            <a:extLst>
              <a:ext uri="{FF2B5EF4-FFF2-40B4-BE49-F238E27FC236}">
                <a16:creationId xmlns:a16="http://schemas.microsoft.com/office/drawing/2014/main" id="{2E908DA2-0755-4E2D-A609-8D77C74804BB}"/>
              </a:ext>
            </a:extLst>
          </p:cNvPr>
          <p:cNvPicPr>
            <a:picLocks noChangeAspect="1"/>
          </p:cNvPicPr>
          <p:nvPr/>
        </p:nvPicPr>
        <p:blipFill>
          <a:blip r:embed="rId2"/>
          <a:stretch>
            <a:fillRect/>
          </a:stretch>
        </p:blipFill>
        <p:spPr>
          <a:xfrm>
            <a:off x="1052264" y="1430527"/>
            <a:ext cx="5186612" cy="657225"/>
          </a:xfrm>
          <a:prstGeom prst="rect">
            <a:avLst/>
          </a:prstGeom>
          <a:ln>
            <a:solidFill>
              <a:schemeClr val="tx1"/>
            </a:solidFill>
          </a:ln>
        </p:spPr>
      </p:pic>
      <p:pic>
        <p:nvPicPr>
          <p:cNvPr id="5122" name="Picture 2" descr="https://lh5.googleusercontent.com/OnlSCieLEzMw0uKKuojMDZPCiBysBLv9BWRfXjHRAEZMIJ_ezdTXRPEANC19b0w_8BLRdujYrLNvC6ubfcqHM1dkO2Nu34WXF-iiP0Vxyul6j7P9sio1Sk_uluak2PglEBjlukzR">
            <a:extLst>
              <a:ext uri="{FF2B5EF4-FFF2-40B4-BE49-F238E27FC236}">
                <a16:creationId xmlns:a16="http://schemas.microsoft.com/office/drawing/2014/main" id="{CD82459E-8174-4784-9631-3092D5D1BB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382" y="2286634"/>
            <a:ext cx="5355893" cy="39522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5.googleusercontent.com/WNkwYpTUWgmLGkOMa2vcsp_2gy0uhXsFUPo4AKSV5kdN_mtYZVJcXDKaiwug5XauCstk3Y5f6h45bIuM2CeKIBUn0fenFpxhRK8SSXrtS-PkFS0fPArF5UPZQv_ri35lJ_SlhzPy">
            <a:extLst>
              <a:ext uri="{FF2B5EF4-FFF2-40B4-BE49-F238E27FC236}">
                <a16:creationId xmlns:a16="http://schemas.microsoft.com/office/drawing/2014/main" id="{EEFB5202-800A-49EE-A9A2-A858E2548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626" y="2362199"/>
            <a:ext cx="4990299" cy="38766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E4294FBA-F8F3-4C9D-B237-1CC5CC43F223}"/>
              </a:ext>
            </a:extLst>
          </p:cNvPr>
          <p:cNvGraphicFramePr>
            <a:graphicFrameLocks noGrp="1"/>
          </p:cNvGraphicFramePr>
          <p:nvPr>
            <p:extLst>
              <p:ext uri="{D42A27DB-BD31-4B8C-83A1-F6EECF244321}">
                <p14:modId xmlns:p14="http://schemas.microsoft.com/office/powerpoint/2010/main" val="1171212372"/>
              </p:ext>
            </p:extLst>
          </p:nvPr>
        </p:nvGraphicFramePr>
        <p:xfrm>
          <a:off x="7756072" y="1430527"/>
          <a:ext cx="3445328" cy="658252"/>
        </p:xfrm>
        <a:graphic>
          <a:graphicData uri="http://schemas.openxmlformats.org/drawingml/2006/table">
            <a:tbl>
              <a:tblPr/>
              <a:tblGrid>
                <a:gridCol w="1470090">
                  <a:extLst>
                    <a:ext uri="{9D8B030D-6E8A-4147-A177-3AD203B41FA5}">
                      <a16:colId xmlns:a16="http://schemas.microsoft.com/office/drawing/2014/main" val="20000"/>
                    </a:ext>
                  </a:extLst>
                </a:gridCol>
                <a:gridCol w="1058050">
                  <a:extLst>
                    <a:ext uri="{9D8B030D-6E8A-4147-A177-3AD203B41FA5}">
                      <a16:colId xmlns:a16="http://schemas.microsoft.com/office/drawing/2014/main" val="1126197040"/>
                    </a:ext>
                  </a:extLst>
                </a:gridCol>
                <a:gridCol w="917188">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R-squared</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dirty="0" err="1">
                          <a:effectLst/>
                          <a:latin typeface="Gill Sans" charset="0"/>
                          <a:ea typeface="Gill Sans" charset="0"/>
                          <a:cs typeface="Gill Sans" charset="0"/>
                        </a:rPr>
                        <a:t>mtry</a:t>
                      </a:r>
                      <a:endParaRPr lang="en-US" sz="1600" b="1"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30712">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0.8624</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dirty="0">
                          <a:effectLst/>
                          <a:latin typeface="Gill Sans" charset="0"/>
                          <a:ea typeface="Gill Sans" charset="0"/>
                          <a:cs typeface="Gill Sans" charset="0"/>
                        </a:rPr>
                        <a:t>6</a:t>
                      </a: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0.1298</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23674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03795" y="952100"/>
            <a:ext cx="5894363" cy="923330"/>
          </a:xfrm>
          <a:prstGeom prst="rect">
            <a:avLst/>
          </a:prstGeom>
          <a:noFill/>
        </p:spPr>
        <p:txBody>
          <a:bodyPr wrap="square" rtlCol="0">
            <a:spAutoFit/>
          </a:bodyPr>
          <a:lstStyle/>
          <a:p>
            <a:r>
              <a:rPr lang="en-US" sz="5400" b="1" dirty="0">
                <a:latin typeface="Gill Sans SemiBold" charset="0"/>
                <a:ea typeface="Gill Sans SemiBold" charset="0"/>
                <a:cs typeface="Gill Sans SemiBold" charset="0"/>
              </a:rPr>
              <a:t>4.4 </a:t>
            </a:r>
            <a:r>
              <a:rPr lang="en-US" sz="5400" b="1" dirty="0" err="1">
                <a:latin typeface="Gill Sans SemiBold" charset="0"/>
                <a:ea typeface="Gill Sans SemiBold" charset="0"/>
                <a:cs typeface="Gill Sans SemiBold" charset="0"/>
              </a:rPr>
              <a:t>XgBoost</a:t>
            </a:r>
            <a:endParaRPr lang="en-US" sz="5400" dirty="0">
              <a:latin typeface="Gill Sans Light" charset="0"/>
              <a:ea typeface="Gill Sans Light" charset="0"/>
              <a:cs typeface="Gill Sans Light" charset="0"/>
            </a:endParaRPr>
          </a:p>
        </p:txBody>
      </p:sp>
      <p:sp>
        <p:nvSpPr>
          <p:cNvPr id="2" name="TextBox 1">
            <a:extLst>
              <a:ext uri="{FF2B5EF4-FFF2-40B4-BE49-F238E27FC236}">
                <a16:creationId xmlns:a16="http://schemas.microsoft.com/office/drawing/2014/main" id="{256E3A5F-8DF6-4DF9-B9CB-23D45266154D}"/>
              </a:ext>
            </a:extLst>
          </p:cNvPr>
          <p:cNvSpPr txBox="1"/>
          <p:nvPr/>
        </p:nvSpPr>
        <p:spPr>
          <a:xfrm>
            <a:off x="546100" y="2019300"/>
            <a:ext cx="10985500" cy="2862322"/>
          </a:xfrm>
          <a:prstGeom prst="rect">
            <a:avLst/>
          </a:prstGeom>
          <a:noFill/>
        </p:spPr>
        <p:txBody>
          <a:bodyPr wrap="square" rtlCol="0">
            <a:spAutoFit/>
          </a:bodyPr>
          <a:lstStyle/>
          <a:p>
            <a:r>
              <a:rPr lang="en-SG" dirty="0"/>
              <a:t>The weak learners are regression trees, and each regression tree maps an input data point to one of its leaves that contains a continuous score. </a:t>
            </a:r>
          </a:p>
          <a:p>
            <a:endParaRPr lang="en-SG" dirty="0"/>
          </a:p>
          <a:p>
            <a:r>
              <a:rPr lang="en-SG" dirty="0" err="1"/>
              <a:t>XGBoost</a:t>
            </a:r>
            <a:r>
              <a:rPr lang="en-SG" dirty="0"/>
              <a:t> minimizes a </a:t>
            </a:r>
            <a:r>
              <a:rPr lang="en-SG" b="1" dirty="0"/>
              <a:t>regularized (L1 and L2) objective function </a:t>
            </a:r>
            <a:r>
              <a:rPr lang="en-SG" dirty="0"/>
              <a:t>that combines a convex loss function (based on the difference between the predicted and target outputs) and a </a:t>
            </a:r>
            <a:r>
              <a:rPr lang="en-SG" b="1" dirty="0"/>
              <a:t>penalty term for model complexity</a:t>
            </a:r>
            <a:r>
              <a:rPr lang="en-SG" dirty="0"/>
              <a:t>. </a:t>
            </a:r>
          </a:p>
          <a:p>
            <a:endParaRPr lang="en-SG" dirty="0"/>
          </a:p>
          <a:p>
            <a:r>
              <a:rPr lang="en-SG" dirty="0"/>
              <a:t>The training proceeds iteratively, adding new trees that predict the residuals or errors of prior trees that are then combined with previous trees to make the final prediction. </a:t>
            </a:r>
          </a:p>
          <a:p>
            <a:endParaRPr lang="en-SG" dirty="0"/>
          </a:p>
          <a:p>
            <a:r>
              <a:rPr lang="en-SG" dirty="0"/>
              <a:t>It uses a gradient descent algorithm to minimize the loss when adding new models.</a:t>
            </a:r>
          </a:p>
        </p:txBody>
      </p:sp>
    </p:spTree>
    <p:extLst>
      <p:ext uri="{BB962C8B-B14F-4D97-AF65-F5344CB8AC3E}">
        <p14:creationId xmlns:p14="http://schemas.microsoft.com/office/powerpoint/2010/main" val="776567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4.4 </a:t>
            </a:r>
            <a:r>
              <a:rPr lang="en-US" sz="2400" b="1" dirty="0" err="1">
                <a:latin typeface="Gill Sans SemiBold" charset="0"/>
                <a:ea typeface="Gill Sans SemiBold" charset="0"/>
                <a:cs typeface="Gill Sans SemiBold" charset="0"/>
              </a:rPr>
              <a:t>XGBoost</a:t>
            </a:r>
            <a:endParaRPr lang="en-US" sz="2400" dirty="0">
              <a:latin typeface="Gill Sans Light" charset="0"/>
              <a:ea typeface="Gill Sans Light" charset="0"/>
              <a:cs typeface="Gill Sans Light" charset="0"/>
            </a:endParaRPr>
          </a:p>
        </p:txBody>
      </p:sp>
      <p:sp>
        <p:nvSpPr>
          <p:cNvPr id="5" name="Rounded Rectangle 6">
            <a:extLst>
              <a:ext uri="{FF2B5EF4-FFF2-40B4-BE49-F238E27FC236}">
                <a16:creationId xmlns:a16="http://schemas.microsoft.com/office/drawing/2014/main" id="{6D1ADC68-A0E1-4D59-AFC1-5C52323DDCF2}"/>
              </a:ext>
            </a:extLst>
          </p:cNvPr>
          <p:cNvSpPr/>
          <p:nvPr/>
        </p:nvSpPr>
        <p:spPr>
          <a:xfrm>
            <a:off x="1173742"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Data Preparation</a:t>
            </a:r>
          </a:p>
        </p:txBody>
      </p:sp>
      <p:sp>
        <p:nvSpPr>
          <p:cNvPr id="7" name="Rounded Rectangle 7">
            <a:extLst>
              <a:ext uri="{FF2B5EF4-FFF2-40B4-BE49-F238E27FC236}">
                <a16:creationId xmlns:a16="http://schemas.microsoft.com/office/drawing/2014/main" id="{19F7D3DE-C63F-4AD8-8627-373A3F2E5127}"/>
              </a:ext>
            </a:extLst>
          </p:cNvPr>
          <p:cNvSpPr/>
          <p:nvPr/>
        </p:nvSpPr>
        <p:spPr>
          <a:xfrm>
            <a:off x="5109707"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Parameter Tuning</a:t>
            </a:r>
          </a:p>
        </p:txBody>
      </p:sp>
      <p:sp>
        <p:nvSpPr>
          <p:cNvPr id="8" name="Rounded Rectangle 8">
            <a:extLst>
              <a:ext uri="{FF2B5EF4-FFF2-40B4-BE49-F238E27FC236}">
                <a16:creationId xmlns:a16="http://schemas.microsoft.com/office/drawing/2014/main" id="{56BE87B2-F780-47F4-98AC-FCB0BD542B86}"/>
              </a:ext>
            </a:extLst>
          </p:cNvPr>
          <p:cNvSpPr/>
          <p:nvPr/>
        </p:nvSpPr>
        <p:spPr>
          <a:xfrm>
            <a:off x="9045671" y="1581308"/>
            <a:ext cx="2123071"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Optimal Parameter</a:t>
            </a:r>
          </a:p>
        </p:txBody>
      </p:sp>
      <p:cxnSp>
        <p:nvCxnSpPr>
          <p:cNvPr id="9" name="Straight Arrow Connector 8">
            <a:extLst>
              <a:ext uri="{FF2B5EF4-FFF2-40B4-BE49-F238E27FC236}">
                <a16:creationId xmlns:a16="http://schemas.microsoft.com/office/drawing/2014/main" id="{6CC6DE08-F502-49AD-A968-A898D06E20D4}"/>
              </a:ext>
            </a:extLst>
          </p:cNvPr>
          <p:cNvCxnSpPr>
            <a:stCxn id="5" idx="3"/>
          </p:cNvCxnSpPr>
          <p:nvPr/>
        </p:nvCxnSpPr>
        <p:spPr>
          <a:xfrm>
            <a:off x="3139702" y="1752759"/>
            <a:ext cx="197000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2708BD4-F736-44C5-910A-F73D24946225}"/>
              </a:ext>
            </a:extLst>
          </p:cNvPr>
          <p:cNvCxnSpPr/>
          <p:nvPr/>
        </p:nvCxnSpPr>
        <p:spPr>
          <a:xfrm flipV="1">
            <a:off x="7075667" y="1752758"/>
            <a:ext cx="1970005"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026" name="Picture 2" descr="https://lh6.googleusercontent.com/iJ27-WEzmtGn19YEc8WRpNajfDZTLfCDe5RPrnvDKYD8ceULYHATOeWIQFBCe2i1YLFS3RsqO9RUmaxyZKDt8tkbzUOJz8Sg84kR-wrfXjajMk1KRglJT3-rWfUR3pimsTzafH25">
            <a:extLst>
              <a:ext uri="{FF2B5EF4-FFF2-40B4-BE49-F238E27FC236}">
                <a16:creationId xmlns:a16="http://schemas.microsoft.com/office/drawing/2014/main" id="{BD6A3BF8-815F-4827-9B52-F1B9953BF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05" y="2197165"/>
            <a:ext cx="3942855" cy="15477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BC575A3-DA7B-4C7B-93D8-AB369AB1A5C7}"/>
              </a:ext>
            </a:extLst>
          </p:cNvPr>
          <p:cNvSpPr txBox="1"/>
          <p:nvPr/>
        </p:nvSpPr>
        <p:spPr>
          <a:xfrm>
            <a:off x="655564" y="5373002"/>
            <a:ext cx="3200820" cy="523220"/>
          </a:xfrm>
          <a:prstGeom prst="rect">
            <a:avLst/>
          </a:prstGeom>
          <a:noFill/>
        </p:spPr>
        <p:txBody>
          <a:bodyPr wrap="square" rtlCol="0">
            <a:spAutoFit/>
          </a:bodyPr>
          <a:lstStyle/>
          <a:p>
            <a:pPr marL="285750" indent="-285750">
              <a:buFont typeface="Arial" charset="0"/>
              <a:buChar char="•"/>
            </a:pPr>
            <a:r>
              <a:rPr lang="en-US" sz="1400" dirty="0">
                <a:latin typeface="Gill Sans" charset="0"/>
                <a:ea typeface="Gill Sans" charset="0"/>
                <a:cs typeface="Gill Sans" charset="0"/>
              </a:rPr>
              <a:t>Converted to </a:t>
            </a:r>
            <a:r>
              <a:rPr lang="en-US" sz="1400" dirty="0" err="1">
                <a:latin typeface="Gill Sans" charset="0"/>
                <a:ea typeface="Gill Sans" charset="0"/>
                <a:cs typeface="Gill Sans" charset="0"/>
              </a:rPr>
              <a:t>xgb.Dmatrix</a:t>
            </a:r>
            <a:r>
              <a:rPr lang="en-US" sz="1400" dirty="0">
                <a:latin typeface="Gill Sans" charset="0"/>
                <a:ea typeface="Gill Sans" charset="0"/>
                <a:cs typeface="Gill Sans" charset="0"/>
              </a:rPr>
              <a:t> for </a:t>
            </a:r>
            <a:r>
              <a:rPr lang="en-US" sz="1400" dirty="0" err="1">
                <a:latin typeface="Gill Sans" charset="0"/>
                <a:ea typeface="Gill Sans" charset="0"/>
                <a:cs typeface="Gill Sans" charset="0"/>
              </a:rPr>
              <a:t>XgBoost</a:t>
            </a:r>
            <a:r>
              <a:rPr lang="en-US" sz="1400" dirty="0">
                <a:latin typeface="Gill Sans" charset="0"/>
                <a:ea typeface="Gill Sans" charset="0"/>
                <a:cs typeface="Gill Sans" charset="0"/>
              </a:rPr>
              <a:t> to process</a:t>
            </a:r>
            <a:endParaRPr lang="en-SG" sz="1400" dirty="0">
              <a:latin typeface="Gill Sans" charset="0"/>
              <a:ea typeface="Gill Sans" charset="0"/>
              <a:cs typeface="Gill Sans" charset="0"/>
            </a:endParaRPr>
          </a:p>
        </p:txBody>
      </p:sp>
      <p:pic>
        <p:nvPicPr>
          <p:cNvPr id="1028" name="Picture 4" descr="https://lh6.googleusercontent.com/J5qrxl9NnyQPrt2hsZHka9dJ6PSEC16_wZCGyeD6cpNmKRvGR40jyHMR2EDSAzkFXA7fOYlT8IKTo0Ri5NoKhwYx7e8vrmztzkncoDAVCk1QpCUSntNPusoRYZES8Sa-j3DJulsv">
            <a:extLst>
              <a:ext uri="{FF2B5EF4-FFF2-40B4-BE49-F238E27FC236}">
                <a16:creationId xmlns:a16="http://schemas.microsoft.com/office/drawing/2014/main" id="{8FBF5265-E13E-4E79-A406-9C6034DCF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951" y="2169575"/>
            <a:ext cx="3909569" cy="31067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43A5509-1E57-4DB8-9274-9904A84DCFFD}"/>
              </a:ext>
            </a:extLst>
          </p:cNvPr>
          <p:cNvSpPr txBox="1"/>
          <p:nvPr/>
        </p:nvSpPr>
        <p:spPr>
          <a:xfrm>
            <a:off x="4431760" y="5175391"/>
            <a:ext cx="3469141" cy="1169551"/>
          </a:xfrm>
          <a:prstGeom prst="rect">
            <a:avLst/>
          </a:prstGeom>
          <a:noFill/>
        </p:spPr>
        <p:txBody>
          <a:bodyPr wrap="square" rtlCol="0">
            <a:spAutoFit/>
          </a:bodyPr>
          <a:lstStyle/>
          <a:p>
            <a:pPr marL="285750" indent="-285750">
              <a:buFont typeface="Arial" charset="0"/>
              <a:buChar char="•"/>
            </a:pPr>
            <a:r>
              <a:rPr lang="en-US" sz="1400" dirty="0">
                <a:latin typeface="Gill Sans" charset="0"/>
                <a:ea typeface="Gill Sans" charset="0"/>
                <a:cs typeface="Gill Sans" charset="0"/>
              </a:rPr>
              <a:t>The model is built 100 times with random sampling of the various parameters to find the parameter combination which gives us the lowest cross validation error</a:t>
            </a:r>
            <a:endParaRPr lang="en-SG" sz="1400" dirty="0">
              <a:latin typeface="Gill Sans" charset="0"/>
              <a:ea typeface="Gill Sans" charset="0"/>
              <a:cs typeface="Gill Sans" charset="0"/>
            </a:endParaRPr>
          </a:p>
        </p:txBody>
      </p:sp>
      <p:graphicFrame>
        <p:nvGraphicFramePr>
          <p:cNvPr id="3" name="Table 2">
            <a:extLst>
              <a:ext uri="{FF2B5EF4-FFF2-40B4-BE49-F238E27FC236}">
                <a16:creationId xmlns:a16="http://schemas.microsoft.com/office/drawing/2014/main" id="{851B750E-8CAC-48F5-B5EA-856AADAA5F52}"/>
              </a:ext>
            </a:extLst>
          </p:cNvPr>
          <p:cNvGraphicFramePr>
            <a:graphicFrameLocks noGrp="1"/>
          </p:cNvGraphicFramePr>
          <p:nvPr>
            <p:extLst>
              <p:ext uri="{D42A27DB-BD31-4B8C-83A1-F6EECF244321}">
                <p14:modId xmlns:p14="http://schemas.microsoft.com/office/powerpoint/2010/main" val="1262544059"/>
              </p:ext>
            </p:extLst>
          </p:nvPr>
        </p:nvGraphicFramePr>
        <p:xfrm>
          <a:off x="8489520" y="2208456"/>
          <a:ext cx="3080559" cy="2743200"/>
        </p:xfrm>
        <a:graphic>
          <a:graphicData uri="http://schemas.openxmlformats.org/drawingml/2006/table">
            <a:tbl>
              <a:tblPr firstRow="1" bandRow="1">
                <a:tableStyleId>{72833802-FEF1-4C79-8D5D-14CF1EAF98D9}</a:tableStyleId>
              </a:tblPr>
              <a:tblGrid>
                <a:gridCol w="1812338">
                  <a:extLst>
                    <a:ext uri="{9D8B030D-6E8A-4147-A177-3AD203B41FA5}">
                      <a16:colId xmlns:a16="http://schemas.microsoft.com/office/drawing/2014/main" val="832701587"/>
                    </a:ext>
                  </a:extLst>
                </a:gridCol>
                <a:gridCol w="1268221">
                  <a:extLst>
                    <a:ext uri="{9D8B030D-6E8A-4147-A177-3AD203B41FA5}">
                      <a16:colId xmlns:a16="http://schemas.microsoft.com/office/drawing/2014/main" val="2188080071"/>
                    </a:ext>
                  </a:extLst>
                </a:gridCol>
              </a:tblGrid>
              <a:tr h="370840">
                <a:tc>
                  <a:txBody>
                    <a:bodyPr/>
                    <a:lstStyle/>
                    <a:p>
                      <a:r>
                        <a:rPr lang="en-US" sz="1400" dirty="0"/>
                        <a:t>Parameter</a:t>
                      </a:r>
                      <a:endParaRPr lang="en-SG" sz="1400" dirty="0"/>
                    </a:p>
                  </a:txBody>
                  <a:tcPr/>
                </a:tc>
                <a:tc>
                  <a:txBody>
                    <a:bodyPr/>
                    <a:lstStyle/>
                    <a:p>
                      <a:r>
                        <a:rPr lang="en-US" sz="1400" dirty="0"/>
                        <a:t>Optimal Values</a:t>
                      </a:r>
                      <a:endParaRPr lang="en-SG" sz="1400" dirty="0"/>
                    </a:p>
                  </a:txBody>
                  <a:tcPr/>
                </a:tc>
                <a:extLst>
                  <a:ext uri="{0D108BD9-81ED-4DB2-BD59-A6C34878D82A}">
                    <a16:rowId xmlns:a16="http://schemas.microsoft.com/office/drawing/2014/main" val="3604511801"/>
                  </a:ext>
                </a:extLst>
              </a:tr>
              <a:tr h="370840">
                <a:tc>
                  <a:txBody>
                    <a:bodyPr/>
                    <a:lstStyle/>
                    <a:p>
                      <a:r>
                        <a:rPr lang="en-US" sz="1400" dirty="0" err="1"/>
                        <a:t>max_depth</a:t>
                      </a:r>
                      <a:endParaRPr lang="en-SG" sz="1400" dirty="0"/>
                    </a:p>
                  </a:txBody>
                  <a:tcPr/>
                </a:tc>
                <a:tc>
                  <a:txBody>
                    <a:bodyPr/>
                    <a:lstStyle/>
                    <a:p>
                      <a:r>
                        <a:rPr lang="en-US" sz="1400" dirty="0"/>
                        <a:t>10</a:t>
                      </a:r>
                      <a:endParaRPr lang="en-SG" sz="1400" dirty="0"/>
                    </a:p>
                  </a:txBody>
                  <a:tcPr/>
                </a:tc>
                <a:extLst>
                  <a:ext uri="{0D108BD9-81ED-4DB2-BD59-A6C34878D82A}">
                    <a16:rowId xmlns:a16="http://schemas.microsoft.com/office/drawing/2014/main" val="2381827506"/>
                  </a:ext>
                </a:extLst>
              </a:tr>
              <a:tr h="370840">
                <a:tc>
                  <a:txBody>
                    <a:bodyPr/>
                    <a:lstStyle/>
                    <a:p>
                      <a:r>
                        <a:rPr lang="en-US" sz="1400" dirty="0"/>
                        <a:t>eta</a:t>
                      </a:r>
                      <a:endParaRPr lang="en-SG" sz="1400" dirty="0"/>
                    </a:p>
                  </a:txBody>
                  <a:tcPr/>
                </a:tc>
                <a:tc>
                  <a:txBody>
                    <a:bodyPr/>
                    <a:lstStyle/>
                    <a:p>
                      <a:r>
                        <a:rPr lang="en-US" sz="1400" dirty="0"/>
                        <a:t>0.2146533</a:t>
                      </a:r>
                      <a:endParaRPr lang="en-SG" sz="1400" dirty="0"/>
                    </a:p>
                  </a:txBody>
                  <a:tcPr/>
                </a:tc>
                <a:extLst>
                  <a:ext uri="{0D108BD9-81ED-4DB2-BD59-A6C34878D82A}">
                    <a16:rowId xmlns:a16="http://schemas.microsoft.com/office/drawing/2014/main" val="304795093"/>
                  </a:ext>
                </a:extLst>
              </a:tr>
              <a:tr h="370840">
                <a:tc>
                  <a:txBody>
                    <a:bodyPr/>
                    <a:lstStyle/>
                    <a:p>
                      <a:r>
                        <a:rPr lang="en-US" sz="1400" dirty="0"/>
                        <a:t>gamma</a:t>
                      </a:r>
                      <a:endParaRPr lang="en-SG" sz="1400" dirty="0"/>
                    </a:p>
                  </a:txBody>
                  <a:tcPr/>
                </a:tc>
                <a:tc>
                  <a:txBody>
                    <a:bodyPr/>
                    <a:lstStyle/>
                    <a:p>
                      <a:r>
                        <a:rPr lang="en-US" sz="1400" dirty="0"/>
                        <a:t>0.0282414</a:t>
                      </a:r>
                      <a:endParaRPr lang="en-SG" sz="1400" dirty="0"/>
                    </a:p>
                  </a:txBody>
                  <a:tcPr/>
                </a:tc>
                <a:extLst>
                  <a:ext uri="{0D108BD9-81ED-4DB2-BD59-A6C34878D82A}">
                    <a16:rowId xmlns:a16="http://schemas.microsoft.com/office/drawing/2014/main" val="811059917"/>
                  </a:ext>
                </a:extLst>
              </a:tr>
              <a:tr h="370840">
                <a:tc>
                  <a:txBody>
                    <a:bodyPr/>
                    <a:lstStyle/>
                    <a:p>
                      <a:r>
                        <a:rPr lang="en-US" sz="1400" dirty="0"/>
                        <a:t>subsample</a:t>
                      </a:r>
                      <a:endParaRPr lang="en-SG" sz="1400" dirty="0"/>
                    </a:p>
                  </a:txBody>
                  <a:tcPr/>
                </a:tc>
                <a:tc>
                  <a:txBody>
                    <a:bodyPr/>
                    <a:lstStyle/>
                    <a:p>
                      <a:r>
                        <a:rPr lang="en-US" sz="1400" dirty="0"/>
                        <a:t>0.8611443</a:t>
                      </a:r>
                      <a:endParaRPr lang="en-SG" sz="1400" dirty="0"/>
                    </a:p>
                  </a:txBody>
                  <a:tcPr/>
                </a:tc>
                <a:extLst>
                  <a:ext uri="{0D108BD9-81ED-4DB2-BD59-A6C34878D82A}">
                    <a16:rowId xmlns:a16="http://schemas.microsoft.com/office/drawing/2014/main" val="2908562615"/>
                  </a:ext>
                </a:extLst>
              </a:tr>
              <a:tr h="370840">
                <a:tc>
                  <a:txBody>
                    <a:bodyPr/>
                    <a:lstStyle/>
                    <a:p>
                      <a:r>
                        <a:rPr lang="en-US" sz="1400" dirty="0" err="1"/>
                        <a:t>colsample_bytree</a:t>
                      </a:r>
                      <a:endParaRPr lang="en-SG" sz="1400" dirty="0"/>
                    </a:p>
                  </a:txBody>
                  <a:tcPr/>
                </a:tc>
                <a:tc>
                  <a:txBody>
                    <a:bodyPr/>
                    <a:lstStyle/>
                    <a:p>
                      <a:r>
                        <a:rPr lang="en-US" sz="1400" dirty="0"/>
                        <a:t>0.7506555</a:t>
                      </a:r>
                      <a:endParaRPr lang="en-SG" sz="1400" dirty="0"/>
                    </a:p>
                  </a:txBody>
                  <a:tcPr/>
                </a:tc>
                <a:extLst>
                  <a:ext uri="{0D108BD9-81ED-4DB2-BD59-A6C34878D82A}">
                    <a16:rowId xmlns:a16="http://schemas.microsoft.com/office/drawing/2014/main" val="4276597507"/>
                  </a:ext>
                </a:extLst>
              </a:tr>
              <a:tr h="370840">
                <a:tc>
                  <a:txBody>
                    <a:bodyPr/>
                    <a:lstStyle/>
                    <a:p>
                      <a:r>
                        <a:rPr lang="en-US" sz="1400" dirty="0" err="1"/>
                        <a:t>min_child_weight</a:t>
                      </a:r>
                      <a:endParaRPr lang="en-SG" sz="1400" dirty="0"/>
                    </a:p>
                  </a:txBody>
                  <a:tcPr/>
                </a:tc>
                <a:tc>
                  <a:txBody>
                    <a:bodyPr/>
                    <a:lstStyle/>
                    <a:p>
                      <a:r>
                        <a:rPr lang="en-US" sz="1400" dirty="0"/>
                        <a:t>26</a:t>
                      </a:r>
                      <a:endParaRPr lang="en-SG" sz="1400" dirty="0"/>
                    </a:p>
                  </a:txBody>
                  <a:tcPr/>
                </a:tc>
                <a:extLst>
                  <a:ext uri="{0D108BD9-81ED-4DB2-BD59-A6C34878D82A}">
                    <a16:rowId xmlns:a16="http://schemas.microsoft.com/office/drawing/2014/main" val="1582425841"/>
                  </a:ext>
                </a:extLst>
              </a:tr>
            </a:tbl>
          </a:graphicData>
        </a:graphic>
      </p:graphicFrame>
      <p:sp>
        <p:nvSpPr>
          <p:cNvPr id="15" name="TextBox 14">
            <a:extLst>
              <a:ext uri="{FF2B5EF4-FFF2-40B4-BE49-F238E27FC236}">
                <a16:creationId xmlns:a16="http://schemas.microsoft.com/office/drawing/2014/main" id="{CF907B64-6042-490D-B9A3-55E528FEA096}"/>
              </a:ext>
            </a:extLst>
          </p:cNvPr>
          <p:cNvSpPr txBox="1"/>
          <p:nvPr/>
        </p:nvSpPr>
        <p:spPr>
          <a:xfrm>
            <a:off x="8309463" y="5457134"/>
            <a:ext cx="3469141" cy="523220"/>
          </a:xfrm>
          <a:prstGeom prst="rect">
            <a:avLst/>
          </a:prstGeom>
          <a:noFill/>
        </p:spPr>
        <p:txBody>
          <a:bodyPr wrap="square" rtlCol="0">
            <a:spAutoFit/>
          </a:bodyPr>
          <a:lstStyle/>
          <a:p>
            <a:pPr marL="285750" indent="-285750">
              <a:buFont typeface="Arial" charset="0"/>
              <a:buChar char="•"/>
            </a:pPr>
            <a:r>
              <a:rPr lang="en-US" sz="1400" dirty="0">
                <a:latin typeface="Gill Sans" charset="0"/>
                <a:ea typeface="Gill Sans" charset="0"/>
                <a:cs typeface="Gill Sans" charset="0"/>
              </a:rPr>
              <a:t>These parameters will be used in tuning the model</a:t>
            </a:r>
            <a:endParaRPr lang="en-SG" sz="1400" dirty="0">
              <a:latin typeface="Gill Sans" charset="0"/>
              <a:ea typeface="Gill Sans" charset="0"/>
              <a:cs typeface="Gill Sans" charset="0"/>
            </a:endParaRPr>
          </a:p>
        </p:txBody>
      </p:sp>
    </p:spTree>
    <p:extLst>
      <p:ext uri="{BB962C8B-B14F-4D97-AF65-F5344CB8AC3E}">
        <p14:creationId xmlns:p14="http://schemas.microsoft.com/office/powerpoint/2010/main" val="1504723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4.4 </a:t>
            </a:r>
            <a:r>
              <a:rPr lang="en-US" sz="2400" b="1" dirty="0" err="1">
                <a:latin typeface="Gill Sans SemiBold" charset="0"/>
                <a:ea typeface="Gill Sans SemiBold" charset="0"/>
                <a:cs typeface="Gill Sans SemiBold" charset="0"/>
              </a:rPr>
              <a:t>XGBoost</a:t>
            </a:r>
            <a:endParaRPr lang="en-US" sz="2400" dirty="0">
              <a:latin typeface="Gill Sans Light" charset="0"/>
              <a:ea typeface="Gill Sans Light" charset="0"/>
              <a:cs typeface="Gill Sans Light" charset="0"/>
            </a:endParaRPr>
          </a:p>
        </p:txBody>
      </p:sp>
      <p:sp>
        <p:nvSpPr>
          <p:cNvPr id="5" name="Rounded Rectangle 6">
            <a:extLst>
              <a:ext uri="{FF2B5EF4-FFF2-40B4-BE49-F238E27FC236}">
                <a16:creationId xmlns:a16="http://schemas.microsoft.com/office/drawing/2014/main" id="{6D1ADC68-A0E1-4D59-AFC1-5C52323DDCF2}"/>
              </a:ext>
            </a:extLst>
          </p:cNvPr>
          <p:cNvSpPr/>
          <p:nvPr/>
        </p:nvSpPr>
        <p:spPr>
          <a:xfrm>
            <a:off x="1173742"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Optimal </a:t>
            </a:r>
            <a:r>
              <a:rPr lang="en-US" dirty="0" err="1">
                <a:latin typeface="Gill Sans" charset="0"/>
                <a:ea typeface="Gill Sans" charset="0"/>
                <a:cs typeface="Gill Sans" charset="0"/>
              </a:rPr>
              <a:t>nrounds</a:t>
            </a:r>
            <a:endParaRPr lang="en-US" dirty="0">
              <a:latin typeface="Gill Sans" charset="0"/>
              <a:ea typeface="Gill Sans" charset="0"/>
              <a:cs typeface="Gill Sans" charset="0"/>
            </a:endParaRPr>
          </a:p>
        </p:txBody>
      </p:sp>
      <p:sp>
        <p:nvSpPr>
          <p:cNvPr id="7" name="Rounded Rectangle 7">
            <a:extLst>
              <a:ext uri="{FF2B5EF4-FFF2-40B4-BE49-F238E27FC236}">
                <a16:creationId xmlns:a16="http://schemas.microsoft.com/office/drawing/2014/main" id="{19F7D3DE-C63F-4AD8-8627-373A3F2E5127}"/>
              </a:ext>
            </a:extLst>
          </p:cNvPr>
          <p:cNvSpPr/>
          <p:nvPr/>
        </p:nvSpPr>
        <p:spPr>
          <a:xfrm>
            <a:off x="5109707" y="1581309"/>
            <a:ext cx="1965960"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Model Building</a:t>
            </a:r>
          </a:p>
        </p:txBody>
      </p:sp>
      <p:sp>
        <p:nvSpPr>
          <p:cNvPr id="8" name="Rounded Rectangle 8">
            <a:extLst>
              <a:ext uri="{FF2B5EF4-FFF2-40B4-BE49-F238E27FC236}">
                <a16:creationId xmlns:a16="http://schemas.microsoft.com/office/drawing/2014/main" id="{56BE87B2-F780-47F4-98AC-FCB0BD542B86}"/>
              </a:ext>
            </a:extLst>
          </p:cNvPr>
          <p:cNvSpPr/>
          <p:nvPr/>
        </p:nvSpPr>
        <p:spPr>
          <a:xfrm>
            <a:off x="9045671" y="1581308"/>
            <a:ext cx="2123071" cy="342899"/>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Results</a:t>
            </a:r>
          </a:p>
        </p:txBody>
      </p:sp>
      <p:cxnSp>
        <p:nvCxnSpPr>
          <p:cNvPr id="9" name="Straight Arrow Connector 8">
            <a:extLst>
              <a:ext uri="{FF2B5EF4-FFF2-40B4-BE49-F238E27FC236}">
                <a16:creationId xmlns:a16="http://schemas.microsoft.com/office/drawing/2014/main" id="{6CC6DE08-F502-49AD-A968-A898D06E20D4}"/>
              </a:ext>
            </a:extLst>
          </p:cNvPr>
          <p:cNvCxnSpPr>
            <a:stCxn id="5" idx="3"/>
          </p:cNvCxnSpPr>
          <p:nvPr/>
        </p:nvCxnSpPr>
        <p:spPr>
          <a:xfrm>
            <a:off x="3139702" y="1752759"/>
            <a:ext cx="1970005"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2708BD4-F736-44C5-910A-F73D24946225}"/>
              </a:ext>
            </a:extLst>
          </p:cNvPr>
          <p:cNvCxnSpPr/>
          <p:nvPr/>
        </p:nvCxnSpPr>
        <p:spPr>
          <a:xfrm flipV="1">
            <a:off x="7075667" y="1752758"/>
            <a:ext cx="1970005" cy="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BBC575A3-DA7B-4C7B-93D8-AB369AB1A5C7}"/>
              </a:ext>
            </a:extLst>
          </p:cNvPr>
          <p:cNvSpPr txBox="1"/>
          <p:nvPr/>
        </p:nvSpPr>
        <p:spPr>
          <a:xfrm>
            <a:off x="774795" y="2977869"/>
            <a:ext cx="3469141" cy="523220"/>
          </a:xfrm>
          <a:prstGeom prst="rect">
            <a:avLst/>
          </a:prstGeom>
          <a:noFill/>
        </p:spPr>
        <p:txBody>
          <a:bodyPr wrap="square" rtlCol="0">
            <a:spAutoFit/>
          </a:bodyPr>
          <a:lstStyle/>
          <a:p>
            <a:r>
              <a:rPr lang="en-US" sz="1400" dirty="0">
                <a:latin typeface="Gill Sans" charset="0"/>
                <a:ea typeface="Gill Sans" charset="0"/>
                <a:cs typeface="Gill Sans" charset="0"/>
              </a:rPr>
              <a:t>The model is then run for 1000 iterations, and we obtain the best </a:t>
            </a:r>
            <a:r>
              <a:rPr lang="en-US" sz="1400" dirty="0" err="1">
                <a:latin typeface="Gill Sans" charset="0"/>
                <a:ea typeface="Gill Sans" charset="0"/>
                <a:cs typeface="Gill Sans" charset="0"/>
              </a:rPr>
              <a:t>nrounds</a:t>
            </a:r>
            <a:r>
              <a:rPr lang="en-US" sz="1400" dirty="0">
                <a:latin typeface="Gill Sans" charset="0"/>
                <a:ea typeface="Gill Sans" charset="0"/>
                <a:cs typeface="Gill Sans" charset="0"/>
              </a:rPr>
              <a:t> of 79</a:t>
            </a:r>
            <a:endParaRPr lang="en-SG" sz="1400" dirty="0">
              <a:latin typeface="Gill Sans" charset="0"/>
              <a:ea typeface="Gill Sans" charset="0"/>
              <a:cs typeface="Gill Sans" charset="0"/>
            </a:endParaRPr>
          </a:p>
        </p:txBody>
      </p:sp>
      <p:sp>
        <p:nvSpPr>
          <p:cNvPr id="18" name="Rectangle 17">
            <a:extLst>
              <a:ext uri="{FF2B5EF4-FFF2-40B4-BE49-F238E27FC236}">
                <a16:creationId xmlns:a16="http://schemas.microsoft.com/office/drawing/2014/main" id="{B98FA905-527C-48D4-B27C-D39BBA313C77}"/>
              </a:ext>
            </a:extLst>
          </p:cNvPr>
          <p:cNvSpPr/>
          <p:nvPr/>
        </p:nvSpPr>
        <p:spPr>
          <a:xfrm>
            <a:off x="4796195" y="2268657"/>
            <a:ext cx="2622440" cy="3128844"/>
          </a:xfrm>
          <a:prstGeom prst="rect">
            <a:avLst/>
          </a:prstGeom>
          <a:solidFill>
            <a:srgbClr val="FFE5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Gill Sans SemiBold" charset="0"/>
                <a:ea typeface="Gill Sans SemiBold" charset="0"/>
                <a:cs typeface="Gill Sans SemiBold" charset="0"/>
              </a:rPr>
              <a:t>Variable importance</a:t>
            </a:r>
          </a:p>
          <a:p>
            <a:pPr algn="ctr"/>
            <a:r>
              <a:rPr lang="en-US" sz="1600" b="1" dirty="0">
                <a:solidFill>
                  <a:schemeClr val="tx1"/>
                </a:solidFill>
                <a:latin typeface="Gill Sans SemiBold" charset="0"/>
                <a:ea typeface="Gill Sans SemiBold" charset="0"/>
                <a:cs typeface="Gill Sans SemiBold" charset="0"/>
              </a:rPr>
              <a:t>(in decreasing order)</a:t>
            </a:r>
            <a:r>
              <a:rPr lang="en-US" sz="1600" b="1" dirty="0">
                <a:solidFill>
                  <a:schemeClr val="tx1"/>
                </a:solidFill>
                <a:latin typeface="Gill Sans" charset="0"/>
                <a:ea typeface="Gill Sans" charset="0"/>
                <a:cs typeface="Gill Sans" charset="0"/>
              </a:rPr>
              <a:t>:</a:t>
            </a:r>
          </a:p>
          <a:p>
            <a:pPr marL="342900" indent="-342900">
              <a:buAutoNum type="arabicPeriod"/>
            </a:pPr>
            <a:r>
              <a:rPr lang="en-US" sz="1600" dirty="0">
                <a:solidFill>
                  <a:schemeClr val="tx1"/>
                </a:solidFill>
                <a:latin typeface="Gill Sans" charset="0"/>
                <a:ea typeface="Gill Sans" charset="0"/>
                <a:cs typeface="Gill Sans" charset="0"/>
              </a:rPr>
              <a:t>cat</a:t>
            </a:r>
          </a:p>
          <a:p>
            <a:pPr marL="342900" indent="-342900">
              <a:buAutoNum type="arabicPeriod"/>
            </a:pPr>
            <a:r>
              <a:rPr lang="en-US" sz="1600" dirty="0" err="1">
                <a:solidFill>
                  <a:schemeClr val="tx1"/>
                </a:solidFill>
                <a:latin typeface="Gill Sans" charset="0"/>
                <a:ea typeface="Gill Sans" charset="0"/>
                <a:cs typeface="Gill Sans" charset="0"/>
              </a:rPr>
              <a:t>CompetitionDistance</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err="1">
                <a:solidFill>
                  <a:schemeClr val="tx1"/>
                </a:solidFill>
                <a:latin typeface="Gill Sans" charset="0"/>
                <a:ea typeface="Gill Sans" charset="0"/>
                <a:cs typeface="Gill Sans" charset="0"/>
              </a:rPr>
              <a:t>DaysSincePromo</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a:solidFill>
                  <a:schemeClr val="tx1"/>
                </a:solidFill>
                <a:latin typeface="Gill Sans" charset="0"/>
                <a:ea typeface="Gill Sans" charset="0"/>
                <a:cs typeface="Gill Sans" charset="0"/>
              </a:rPr>
              <a:t>Promo</a:t>
            </a:r>
          </a:p>
          <a:p>
            <a:pPr marL="342900" indent="-342900">
              <a:buAutoNum type="arabicPeriod"/>
            </a:pPr>
            <a:r>
              <a:rPr lang="en-US" sz="1600" dirty="0" err="1">
                <a:solidFill>
                  <a:schemeClr val="tx1"/>
                </a:solidFill>
                <a:latin typeface="Gill Sans" charset="0"/>
                <a:ea typeface="Gill Sans" charset="0"/>
                <a:cs typeface="Gill Sans" charset="0"/>
              </a:rPr>
              <a:t>DayOfWeek</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a:solidFill>
                  <a:schemeClr val="tx1"/>
                </a:solidFill>
                <a:latin typeface="Gill Sans" charset="0"/>
                <a:ea typeface="Gill Sans" charset="0"/>
                <a:cs typeface="Gill Sans" charset="0"/>
              </a:rPr>
              <a:t>month</a:t>
            </a:r>
          </a:p>
          <a:p>
            <a:pPr marL="342900" indent="-342900">
              <a:buAutoNum type="arabicPeriod"/>
            </a:pPr>
            <a:r>
              <a:rPr lang="en-US" sz="1600" dirty="0" err="1">
                <a:solidFill>
                  <a:schemeClr val="tx1"/>
                </a:solidFill>
                <a:latin typeface="Gill Sans" charset="0"/>
                <a:ea typeface="Gill Sans" charset="0"/>
                <a:cs typeface="Gill Sans" charset="0"/>
              </a:rPr>
              <a:t>iscloseyest</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err="1">
                <a:solidFill>
                  <a:schemeClr val="tx1"/>
                </a:solidFill>
                <a:latin typeface="Gill Sans" charset="0"/>
                <a:ea typeface="Gill Sans" charset="0"/>
                <a:cs typeface="Gill Sans" charset="0"/>
              </a:rPr>
              <a:t>isclosetmr</a:t>
            </a:r>
            <a:endParaRPr lang="en-US" sz="1600" dirty="0">
              <a:solidFill>
                <a:schemeClr val="tx1"/>
              </a:solidFill>
              <a:latin typeface="Gill Sans" charset="0"/>
              <a:ea typeface="Gill Sans" charset="0"/>
              <a:cs typeface="Gill Sans" charset="0"/>
            </a:endParaRPr>
          </a:p>
          <a:p>
            <a:pPr marL="342900" indent="-342900">
              <a:buAutoNum type="arabicPeriod"/>
            </a:pPr>
            <a:r>
              <a:rPr lang="en-US" sz="1600" dirty="0">
                <a:solidFill>
                  <a:schemeClr val="tx1"/>
                </a:solidFill>
                <a:latin typeface="Gill Sans" charset="0"/>
                <a:ea typeface="Gill Sans" charset="0"/>
                <a:cs typeface="Gill Sans" charset="0"/>
              </a:rPr>
              <a:t>SinceLastPromo2</a:t>
            </a:r>
          </a:p>
          <a:p>
            <a:pPr marL="342900" indent="-342900">
              <a:buAutoNum type="arabicPeriod"/>
            </a:pPr>
            <a:r>
              <a:rPr lang="en-US" sz="1600" dirty="0">
                <a:solidFill>
                  <a:schemeClr val="tx1"/>
                </a:solidFill>
                <a:latin typeface="Gill Sans" charset="0"/>
                <a:ea typeface="Gill Sans" charset="0"/>
                <a:cs typeface="Gill Sans" charset="0"/>
              </a:rPr>
              <a:t>year</a:t>
            </a:r>
          </a:p>
        </p:txBody>
      </p:sp>
      <p:graphicFrame>
        <p:nvGraphicFramePr>
          <p:cNvPr id="19" name="Table 18">
            <a:extLst>
              <a:ext uri="{FF2B5EF4-FFF2-40B4-BE49-F238E27FC236}">
                <a16:creationId xmlns:a16="http://schemas.microsoft.com/office/drawing/2014/main" id="{0A5BA5F7-4D18-499C-9AAF-23BF7C0AF4C8}"/>
              </a:ext>
            </a:extLst>
          </p:cNvPr>
          <p:cNvGraphicFramePr>
            <a:graphicFrameLocks noGrp="1"/>
          </p:cNvGraphicFramePr>
          <p:nvPr>
            <p:extLst/>
          </p:nvPr>
        </p:nvGraphicFramePr>
        <p:xfrm>
          <a:off x="8712618" y="3044507"/>
          <a:ext cx="2299014" cy="1048338"/>
        </p:xfrm>
        <a:graphic>
          <a:graphicData uri="http://schemas.openxmlformats.org/drawingml/2006/table">
            <a:tbl>
              <a:tblPr/>
              <a:tblGrid>
                <a:gridCol w="1231482">
                  <a:extLst>
                    <a:ext uri="{9D8B030D-6E8A-4147-A177-3AD203B41FA5}">
                      <a16:colId xmlns:a16="http://schemas.microsoft.com/office/drawing/2014/main" val="20000"/>
                    </a:ext>
                  </a:extLst>
                </a:gridCol>
                <a:gridCol w="1067532">
                  <a:extLst>
                    <a:ext uri="{9D8B030D-6E8A-4147-A177-3AD203B41FA5}">
                      <a16:colId xmlns:a16="http://schemas.microsoft.com/office/drawing/2014/main" val="20001"/>
                    </a:ext>
                  </a:extLst>
                </a:gridCol>
              </a:tblGrid>
              <a:tr h="192748">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Set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600" b="1" i="0" u="none" strike="noStrike" dirty="0">
                          <a:solidFill>
                            <a:srgbClr val="000000"/>
                          </a:solidFill>
                          <a:effectLst/>
                          <a:latin typeface="Gill Sans" charset="0"/>
                          <a:ea typeface="Gill Sans" charset="0"/>
                          <a:cs typeface="Gill Sans" charset="0"/>
                        </a:rPr>
                        <a:t>NRMSE</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192748">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Train</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800" b="0" i="0" u="none" strike="noStrike" kern="1200" dirty="0">
                          <a:solidFill>
                            <a:schemeClr val="tx1"/>
                          </a:solidFill>
                          <a:effectLst/>
                          <a:latin typeface="+mn-lt"/>
                          <a:ea typeface="+mn-ea"/>
                          <a:cs typeface="+mn-cs"/>
                        </a:rPr>
                        <a:t>0.0728</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2748">
                <a:tc>
                  <a:txBody>
                    <a:bodyPr/>
                    <a:lstStyle/>
                    <a:p>
                      <a:pPr algn="ctr" rtl="0" fontAlgn="t">
                        <a:spcBef>
                          <a:spcPts val="0"/>
                        </a:spcBef>
                        <a:spcAft>
                          <a:spcPts val="0"/>
                        </a:spcAft>
                      </a:pPr>
                      <a:r>
                        <a:rPr lang="en-US" sz="1600" b="0" i="0" u="none" strike="noStrike" dirty="0">
                          <a:solidFill>
                            <a:srgbClr val="000000"/>
                          </a:solidFill>
                          <a:effectLst/>
                          <a:latin typeface="Gill Sans" charset="0"/>
                          <a:ea typeface="Gill Sans" charset="0"/>
                          <a:cs typeface="Gill Sans" charset="0"/>
                        </a:rPr>
                        <a:t>Test</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SG" sz="1800" b="0" i="0" u="none" strike="noStrike" kern="1200" dirty="0">
                          <a:solidFill>
                            <a:schemeClr val="tx1"/>
                          </a:solidFill>
                          <a:effectLst/>
                          <a:latin typeface="+mn-lt"/>
                          <a:ea typeface="+mn-ea"/>
                          <a:cs typeface="+mn-cs"/>
                        </a:rPr>
                        <a:t>0.0848</a:t>
                      </a:r>
                      <a:endParaRPr lang="en-US" sz="16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14" name="Picture 13">
            <a:extLst>
              <a:ext uri="{FF2B5EF4-FFF2-40B4-BE49-F238E27FC236}">
                <a16:creationId xmlns:a16="http://schemas.microsoft.com/office/drawing/2014/main" id="{F59172A8-52B2-4757-8D9E-5D53D92492C7}"/>
              </a:ext>
            </a:extLst>
          </p:cNvPr>
          <p:cNvPicPr>
            <a:picLocks noChangeAspect="1"/>
          </p:cNvPicPr>
          <p:nvPr/>
        </p:nvPicPr>
        <p:blipFill rotWithShape="1">
          <a:blip r:embed="rId2"/>
          <a:srcRect t="86828" r="8958"/>
          <a:stretch/>
        </p:blipFill>
        <p:spPr>
          <a:xfrm>
            <a:off x="542819" y="2493654"/>
            <a:ext cx="4092682" cy="252141"/>
          </a:xfrm>
          <a:prstGeom prst="rect">
            <a:avLst/>
          </a:prstGeom>
        </p:spPr>
      </p:pic>
    </p:spTree>
    <p:extLst>
      <p:ext uri="{BB962C8B-B14F-4D97-AF65-F5344CB8AC3E}">
        <p14:creationId xmlns:p14="http://schemas.microsoft.com/office/powerpoint/2010/main" val="1120655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ge result for rossmann store"/>
          <p:cNvPicPr>
            <a:picLocks noChangeAspect="1" noChangeArrowheads="1"/>
          </p:cNvPicPr>
          <p:nvPr/>
        </p:nvPicPr>
        <p:blipFill rotWithShape="1">
          <a:blip r:embed="rId2">
            <a:extLst>
              <a:ext uri="{28A0092B-C50C-407E-A947-70E740481C1C}">
                <a14:useLocalDpi xmlns:a14="http://schemas.microsoft.com/office/drawing/2010/main" val="0"/>
              </a:ext>
            </a:extLst>
          </a:blip>
          <a:srcRect r="5565"/>
          <a:stretch/>
        </p:blipFill>
        <p:spPr bwMode="auto">
          <a:xfrm>
            <a:off x="1" y="0"/>
            <a:ext cx="12192000" cy="685868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1716659" y="1092711"/>
            <a:ext cx="8765075" cy="4665618"/>
          </a:xfrm>
          <a:prstGeom prst="roundRect">
            <a:avLst/>
          </a:prstGeom>
          <a:solidFill>
            <a:srgbClr val="FFFFFF">
              <a:alpha val="8588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208452" y="1516120"/>
            <a:ext cx="5894363" cy="461665"/>
          </a:xfrm>
          <a:prstGeom prst="rect">
            <a:avLst/>
          </a:prstGeom>
          <a:noFill/>
        </p:spPr>
        <p:txBody>
          <a:bodyPr wrap="square" rtlCol="0">
            <a:spAutoFit/>
          </a:bodyPr>
          <a:lstStyle/>
          <a:p>
            <a:pPr algn="ctr"/>
            <a:r>
              <a:rPr lang="en-US" sz="2400" b="1" dirty="0">
                <a:latin typeface="Gill Sans SemiBold" charset="0"/>
                <a:ea typeface="Gill Sans SemiBold" charset="0"/>
                <a:cs typeface="Gill Sans SemiBold" charset="0"/>
              </a:rPr>
              <a:t>1. Introduction to </a:t>
            </a:r>
            <a:r>
              <a:rPr lang="en-US" sz="2400" b="1" dirty="0" err="1">
                <a:latin typeface="Gill Sans SemiBold" charset="0"/>
                <a:ea typeface="Gill Sans SemiBold" charset="0"/>
                <a:cs typeface="Gill Sans SemiBold" charset="0"/>
              </a:rPr>
              <a:t>Rossman</a:t>
            </a:r>
            <a:r>
              <a:rPr lang="en-US" sz="2400" b="1" dirty="0">
                <a:latin typeface="Gill Sans SemiBold" charset="0"/>
                <a:ea typeface="Gill Sans SemiBold" charset="0"/>
                <a:cs typeface="Gill Sans SemiBold" charset="0"/>
              </a:rPr>
              <a:t> Stores</a:t>
            </a:r>
          </a:p>
        </p:txBody>
      </p:sp>
      <p:sp>
        <p:nvSpPr>
          <p:cNvPr id="6" name="TextBox 5"/>
          <p:cNvSpPr txBox="1"/>
          <p:nvPr/>
        </p:nvSpPr>
        <p:spPr>
          <a:xfrm>
            <a:off x="2517531" y="3151808"/>
            <a:ext cx="2826975" cy="1107996"/>
          </a:xfrm>
          <a:prstGeom prst="rect">
            <a:avLst/>
          </a:prstGeom>
          <a:noFill/>
        </p:spPr>
        <p:txBody>
          <a:bodyPr wrap="square" rtlCol="0">
            <a:spAutoFit/>
          </a:bodyPr>
          <a:lstStyle/>
          <a:p>
            <a:r>
              <a:rPr lang="en-US" sz="6600" dirty="0">
                <a:solidFill>
                  <a:srgbClr val="DC2440"/>
                </a:solidFill>
                <a:latin typeface="Gill Sans" charset="0"/>
                <a:ea typeface="Gill Sans" charset="0"/>
                <a:cs typeface="Gill Sans" charset="0"/>
              </a:rPr>
              <a:t>2</a:t>
            </a:r>
            <a:r>
              <a:rPr lang="en-US" sz="6600" baseline="30000" dirty="0">
                <a:solidFill>
                  <a:srgbClr val="DC2440"/>
                </a:solidFill>
                <a:latin typeface="Gill Sans" charset="0"/>
                <a:ea typeface="Gill Sans" charset="0"/>
                <a:cs typeface="Gill Sans" charset="0"/>
              </a:rPr>
              <a:t>nd</a:t>
            </a:r>
            <a:r>
              <a:rPr lang="en-US" sz="6600" dirty="0">
                <a:solidFill>
                  <a:srgbClr val="DC2440"/>
                </a:solidFill>
                <a:latin typeface="Gill Sans" charset="0"/>
                <a:ea typeface="Gill Sans" charset="0"/>
                <a:cs typeface="Gill Sans" charset="0"/>
              </a:rPr>
              <a:t> </a:t>
            </a:r>
            <a:endParaRPr lang="en-US" sz="6600" dirty="0">
              <a:solidFill>
                <a:srgbClr val="DC2440"/>
              </a:solidFill>
              <a:effectLst/>
              <a:latin typeface="Gill Sans" charset="0"/>
              <a:ea typeface="Gill Sans" charset="0"/>
              <a:cs typeface="Gill Sans" charset="0"/>
            </a:endParaRPr>
          </a:p>
        </p:txBody>
      </p:sp>
      <p:sp>
        <p:nvSpPr>
          <p:cNvPr id="8" name="TextBox 7"/>
          <p:cNvSpPr txBox="1"/>
          <p:nvPr/>
        </p:nvSpPr>
        <p:spPr>
          <a:xfrm>
            <a:off x="2517531" y="4267413"/>
            <a:ext cx="2826975" cy="1107996"/>
          </a:xfrm>
          <a:prstGeom prst="rect">
            <a:avLst/>
          </a:prstGeom>
          <a:noFill/>
        </p:spPr>
        <p:txBody>
          <a:bodyPr wrap="square" rtlCol="0">
            <a:spAutoFit/>
          </a:bodyPr>
          <a:lstStyle/>
          <a:p>
            <a:r>
              <a:rPr lang="en-US" sz="6600" dirty="0">
                <a:solidFill>
                  <a:srgbClr val="DC2440"/>
                </a:solidFill>
                <a:latin typeface="Gill Sans" charset="0"/>
                <a:ea typeface="Gill Sans" charset="0"/>
                <a:cs typeface="Gill Sans" charset="0"/>
              </a:rPr>
              <a:t>3000</a:t>
            </a:r>
            <a:endParaRPr lang="en-US" sz="6600" dirty="0">
              <a:solidFill>
                <a:srgbClr val="DC2440"/>
              </a:solidFill>
              <a:effectLst/>
              <a:latin typeface="Gill Sans" charset="0"/>
              <a:ea typeface="Gill Sans" charset="0"/>
              <a:cs typeface="Gill Sans" charset="0"/>
            </a:endParaRPr>
          </a:p>
        </p:txBody>
      </p:sp>
      <p:sp>
        <p:nvSpPr>
          <p:cNvPr id="9" name="TextBox 8"/>
          <p:cNvSpPr txBox="1"/>
          <p:nvPr/>
        </p:nvSpPr>
        <p:spPr>
          <a:xfrm>
            <a:off x="3756103" y="3380188"/>
            <a:ext cx="2413257" cy="646331"/>
          </a:xfrm>
          <a:prstGeom prst="rect">
            <a:avLst/>
          </a:prstGeom>
          <a:noFill/>
        </p:spPr>
        <p:txBody>
          <a:bodyPr wrap="square" rtlCol="0">
            <a:spAutoFit/>
          </a:bodyPr>
          <a:lstStyle/>
          <a:p>
            <a:r>
              <a:rPr lang="en-US" i="1" dirty="0">
                <a:latin typeface="Gill Sans Light" charset="0"/>
                <a:ea typeface="Gill Sans Light" charset="0"/>
                <a:cs typeface="Gill Sans Light" charset="0"/>
              </a:rPr>
              <a:t>Largest Drug Store Chain in Germany</a:t>
            </a:r>
            <a:endParaRPr lang="en-US" i="1" dirty="0">
              <a:effectLst/>
              <a:latin typeface="Gill Sans Light" charset="0"/>
              <a:ea typeface="Gill Sans Light" charset="0"/>
              <a:cs typeface="Gill Sans Light" charset="0"/>
            </a:endParaRPr>
          </a:p>
        </p:txBody>
      </p:sp>
      <p:sp>
        <p:nvSpPr>
          <p:cNvPr id="11" name="TextBox 10"/>
          <p:cNvSpPr txBox="1"/>
          <p:nvPr/>
        </p:nvSpPr>
        <p:spPr>
          <a:xfrm>
            <a:off x="4487334" y="4522555"/>
            <a:ext cx="2405186" cy="646331"/>
          </a:xfrm>
          <a:prstGeom prst="rect">
            <a:avLst/>
          </a:prstGeom>
          <a:noFill/>
        </p:spPr>
        <p:txBody>
          <a:bodyPr wrap="square" rtlCol="0">
            <a:spAutoFit/>
          </a:bodyPr>
          <a:lstStyle/>
          <a:p>
            <a:r>
              <a:rPr lang="en-US" i="1" dirty="0">
                <a:latin typeface="Gill Sans Light" charset="0"/>
                <a:ea typeface="Gill Sans Light" charset="0"/>
                <a:cs typeface="Gill Sans Light" charset="0"/>
              </a:rPr>
              <a:t>Stores in 7 </a:t>
            </a:r>
          </a:p>
          <a:p>
            <a:r>
              <a:rPr lang="en-US" i="1" dirty="0">
                <a:effectLst/>
                <a:latin typeface="Gill Sans Light" charset="0"/>
                <a:ea typeface="Gill Sans Light" charset="0"/>
                <a:cs typeface="Gill Sans Light" charset="0"/>
              </a:rPr>
              <a:t>Countries</a:t>
            </a:r>
          </a:p>
        </p:txBody>
      </p:sp>
      <p:sp>
        <p:nvSpPr>
          <p:cNvPr id="12" name="TextBox 11"/>
          <p:cNvSpPr txBox="1"/>
          <p:nvPr/>
        </p:nvSpPr>
        <p:spPr>
          <a:xfrm>
            <a:off x="2517531" y="2066846"/>
            <a:ext cx="2826975" cy="1107996"/>
          </a:xfrm>
          <a:prstGeom prst="rect">
            <a:avLst/>
          </a:prstGeom>
          <a:noFill/>
        </p:spPr>
        <p:txBody>
          <a:bodyPr wrap="square" rtlCol="0">
            <a:spAutoFit/>
          </a:bodyPr>
          <a:lstStyle/>
          <a:p>
            <a:r>
              <a:rPr lang="en-US" sz="6600" dirty="0">
                <a:solidFill>
                  <a:srgbClr val="DC2440"/>
                </a:solidFill>
                <a:latin typeface="Gill Sans" charset="0"/>
                <a:ea typeface="Gill Sans" charset="0"/>
                <a:cs typeface="Gill Sans" charset="0"/>
              </a:rPr>
              <a:t>46</a:t>
            </a:r>
            <a:endParaRPr lang="en-US" sz="6600" dirty="0">
              <a:solidFill>
                <a:srgbClr val="DC2440"/>
              </a:solidFill>
              <a:effectLst/>
              <a:latin typeface="Gill Sans" charset="0"/>
              <a:ea typeface="Gill Sans" charset="0"/>
              <a:cs typeface="Gill Sans" charset="0"/>
            </a:endParaRPr>
          </a:p>
        </p:txBody>
      </p:sp>
      <p:sp>
        <p:nvSpPr>
          <p:cNvPr id="13" name="TextBox 12"/>
          <p:cNvSpPr txBox="1"/>
          <p:nvPr/>
        </p:nvSpPr>
        <p:spPr>
          <a:xfrm>
            <a:off x="3767411" y="2483620"/>
            <a:ext cx="2413257" cy="369332"/>
          </a:xfrm>
          <a:prstGeom prst="rect">
            <a:avLst/>
          </a:prstGeom>
          <a:noFill/>
        </p:spPr>
        <p:txBody>
          <a:bodyPr wrap="square" rtlCol="0">
            <a:spAutoFit/>
          </a:bodyPr>
          <a:lstStyle/>
          <a:p>
            <a:r>
              <a:rPr lang="en-US" i="1">
                <a:latin typeface="Gill Sans Light" charset="0"/>
                <a:ea typeface="Gill Sans Light" charset="0"/>
                <a:cs typeface="Gill Sans Light" charset="0"/>
              </a:rPr>
              <a:t>Years in the business</a:t>
            </a:r>
            <a:endParaRPr lang="en-US" i="1" dirty="0">
              <a:effectLst/>
              <a:latin typeface="Gill Sans Light" charset="0"/>
              <a:ea typeface="Gill Sans Light" charset="0"/>
              <a:cs typeface="Gill Sans Light" charset="0"/>
            </a:endParaRPr>
          </a:p>
        </p:txBody>
      </p:sp>
      <p:pic>
        <p:nvPicPr>
          <p:cNvPr id="2" name="Picture 1"/>
          <p:cNvPicPr>
            <a:picLocks noChangeAspect="1"/>
          </p:cNvPicPr>
          <p:nvPr/>
        </p:nvPicPr>
        <p:blipFill>
          <a:blip r:embed="rId3"/>
          <a:stretch>
            <a:fillRect/>
          </a:stretch>
        </p:blipFill>
        <p:spPr>
          <a:xfrm>
            <a:off x="6410648" y="2277335"/>
            <a:ext cx="3222233" cy="2891551"/>
          </a:xfrm>
          <a:prstGeom prst="rect">
            <a:avLst/>
          </a:prstGeom>
          <a:ln>
            <a:solidFill>
              <a:schemeClr val="tx1"/>
            </a:solidFill>
          </a:ln>
        </p:spPr>
      </p:pic>
    </p:spTree>
    <p:extLst>
      <p:ext uri="{BB962C8B-B14F-4D97-AF65-F5344CB8AC3E}">
        <p14:creationId xmlns:p14="http://schemas.microsoft.com/office/powerpoint/2010/main" val="1634973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671550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5. Model Selection &amp; Assembly: </a:t>
            </a:r>
            <a:r>
              <a:rPr lang="en-US" sz="2400" dirty="0">
                <a:latin typeface="Gill Sans Light" charset="0"/>
                <a:ea typeface="Gill Sans Light" charset="0"/>
                <a:cs typeface="Gill Sans Light" charset="0"/>
              </a:rPr>
              <a:t>Result Summary</a:t>
            </a:r>
          </a:p>
        </p:txBody>
      </p:sp>
      <p:graphicFrame>
        <p:nvGraphicFramePr>
          <p:cNvPr id="2" name="Table 1"/>
          <p:cNvGraphicFramePr>
            <a:graphicFrameLocks noGrp="1"/>
          </p:cNvGraphicFramePr>
          <p:nvPr>
            <p:extLst>
              <p:ext uri="{D42A27DB-BD31-4B8C-83A1-F6EECF244321}">
                <p14:modId xmlns:p14="http://schemas.microsoft.com/office/powerpoint/2010/main" val="1731782789"/>
              </p:ext>
            </p:extLst>
          </p:nvPr>
        </p:nvGraphicFramePr>
        <p:xfrm>
          <a:off x="1062642" y="2051224"/>
          <a:ext cx="7237377" cy="2883590"/>
        </p:xfrm>
        <a:graphic>
          <a:graphicData uri="http://schemas.openxmlformats.org/drawingml/2006/table">
            <a:tbl>
              <a:tblPr/>
              <a:tblGrid>
                <a:gridCol w="2412459">
                  <a:extLst>
                    <a:ext uri="{9D8B030D-6E8A-4147-A177-3AD203B41FA5}">
                      <a16:colId xmlns:a16="http://schemas.microsoft.com/office/drawing/2014/main" val="20000"/>
                    </a:ext>
                  </a:extLst>
                </a:gridCol>
                <a:gridCol w="2412459">
                  <a:extLst>
                    <a:ext uri="{9D8B030D-6E8A-4147-A177-3AD203B41FA5}">
                      <a16:colId xmlns:a16="http://schemas.microsoft.com/office/drawing/2014/main" val="20001"/>
                    </a:ext>
                  </a:extLst>
                </a:gridCol>
                <a:gridCol w="2412459">
                  <a:extLst>
                    <a:ext uri="{9D8B030D-6E8A-4147-A177-3AD203B41FA5}">
                      <a16:colId xmlns:a16="http://schemas.microsoft.com/office/drawing/2014/main" val="20002"/>
                    </a:ext>
                  </a:extLst>
                </a:gridCol>
              </a:tblGrid>
              <a:tr h="576718">
                <a:tc>
                  <a:txBody>
                    <a:bodyPr/>
                    <a:lstStyle/>
                    <a:p>
                      <a:pPr algn="ctr" rtl="0" fontAlgn="t">
                        <a:spcBef>
                          <a:spcPts val="0"/>
                        </a:spcBef>
                        <a:spcAft>
                          <a:spcPts val="0"/>
                        </a:spcAft>
                      </a:pPr>
                      <a:r>
                        <a:rPr lang="en-US" sz="1800" b="1" i="0" u="none" strike="noStrike" dirty="0">
                          <a:solidFill>
                            <a:srgbClr val="000000"/>
                          </a:solidFill>
                          <a:effectLst/>
                          <a:latin typeface="Gill Sans" charset="0"/>
                          <a:ea typeface="Gill Sans" charset="0"/>
                          <a:cs typeface="Gill Sans" charset="0"/>
                        </a:rPr>
                        <a:t>Algorithm</a:t>
                      </a:r>
                      <a:endParaRPr lang="en-US" sz="3600" dirty="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800" b="1" i="0" u="none" strike="noStrike">
                          <a:solidFill>
                            <a:srgbClr val="000000"/>
                          </a:solidFill>
                          <a:effectLst/>
                          <a:latin typeface="Gill Sans" charset="0"/>
                          <a:ea typeface="Gill Sans" charset="0"/>
                          <a:cs typeface="Gill Sans" charset="0"/>
                        </a:rPr>
                        <a:t>NRMSE (Train)</a:t>
                      </a:r>
                      <a:endParaRPr lang="en-US"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800" b="1" i="0" u="none" strike="noStrike">
                          <a:solidFill>
                            <a:srgbClr val="000000"/>
                          </a:solidFill>
                          <a:effectLst/>
                          <a:latin typeface="Gill Sans" charset="0"/>
                          <a:ea typeface="Gill Sans" charset="0"/>
                          <a:cs typeface="Gill Sans" charset="0"/>
                        </a:rPr>
                        <a:t>NRMSE (Test)</a:t>
                      </a:r>
                      <a:endParaRPr lang="en-US"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extLst>
                  <a:ext uri="{0D108BD9-81ED-4DB2-BD59-A6C34878D82A}">
                    <a16:rowId xmlns:a16="http://schemas.microsoft.com/office/drawing/2014/main" val="10000"/>
                  </a:ext>
                </a:extLst>
              </a:tr>
              <a:tr h="576718">
                <a:tc>
                  <a:txBody>
                    <a:bodyPr/>
                    <a:lstStyle/>
                    <a:p>
                      <a:pPr algn="ctr" rtl="0" fontAlgn="t">
                        <a:spcBef>
                          <a:spcPts val="0"/>
                        </a:spcBef>
                        <a:spcAft>
                          <a:spcPts val="0"/>
                        </a:spcAft>
                      </a:pPr>
                      <a:r>
                        <a:rPr lang="en-US" sz="1800" b="0" i="0" u="none" strike="noStrike">
                          <a:solidFill>
                            <a:srgbClr val="000000"/>
                          </a:solidFill>
                          <a:effectLst/>
                          <a:latin typeface="Gill Sans" charset="0"/>
                          <a:ea typeface="Gill Sans" charset="0"/>
                          <a:cs typeface="Gill Sans" charset="0"/>
                        </a:rPr>
                        <a:t>Linear Regression (AIC)</a:t>
                      </a:r>
                      <a:endParaRPr lang="en-US"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is-IS" sz="1800" b="0" i="0" u="none" strike="noStrike" dirty="0">
                          <a:solidFill>
                            <a:srgbClr val="000000"/>
                          </a:solidFill>
                          <a:effectLst/>
                          <a:latin typeface="Gill Sans" charset="0"/>
                          <a:ea typeface="Gill Sans" charset="0"/>
                          <a:cs typeface="Gill Sans" charset="0"/>
                        </a:rPr>
                        <a:t>0.07407643</a:t>
                      </a:r>
                      <a:endParaRPr lang="is-IS" sz="3600" dirty="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tr-TR" sz="1800" b="0" i="0" u="none" strike="noStrike">
                          <a:solidFill>
                            <a:srgbClr val="000000"/>
                          </a:solidFill>
                          <a:effectLst/>
                          <a:latin typeface="Gill Sans" charset="0"/>
                          <a:ea typeface="Gill Sans" charset="0"/>
                          <a:cs typeface="Gill Sans" charset="0"/>
                        </a:rPr>
                        <a:t>0.1122801</a:t>
                      </a:r>
                      <a:endParaRPr lang="tr-TR"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76718">
                <a:tc>
                  <a:txBody>
                    <a:bodyPr/>
                    <a:lstStyle/>
                    <a:p>
                      <a:pPr algn="ctr" rtl="0" fontAlgn="t">
                        <a:spcBef>
                          <a:spcPts val="0"/>
                        </a:spcBef>
                        <a:spcAft>
                          <a:spcPts val="0"/>
                        </a:spcAft>
                      </a:pPr>
                      <a:r>
                        <a:rPr lang="en-US" sz="1800" b="0" i="0" u="none" strike="noStrike">
                          <a:solidFill>
                            <a:srgbClr val="000000"/>
                          </a:solidFill>
                          <a:effectLst/>
                          <a:latin typeface="Gill Sans" charset="0"/>
                          <a:ea typeface="Gill Sans" charset="0"/>
                          <a:cs typeface="Gill Sans" charset="0"/>
                        </a:rPr>
                        <a:t>CART</a:t>
                      </a:r>
                      <a:endParaRPr lang="en-US"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nb-NO" sz="1800" b="0" i="0" u="none" strike="noStrike" dirty="0">
                          <a:solidFill>
                            <a:srgbClr val="000000"/>
                          </a:solidFill>
                          <a:effectLst/>
                          <a:latin typeface="Gill Sans" charset="0"/>
                          <a:ea typeface="Gill Sans" charset="0"/>
                          <a:cs typeface="Gill Sans" charset="0"/>
                        </a:rPr>
                        <a:t>0.07835757</a:t>
                      </a:r>
                      <a:endParaRPr lang="nb-NO" sz="3600" dirty="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nb-NO" sz="1800" b="0" i="0" u="none" strike="noStrike" dirty="0">
                          <a:solidFill>
                            <a:srgbClr val="000000"/>
                          </a:solidFill>
                          <a:effectLst/>
                          <a:latin typeface="Gill Sans" charset="0"/>
                          <a:ea typeface="Gill Sans" charset="0"/>
                          <a:cs typeface="Gill Sans" charset="0"/>
                        </a:rPr>
                        <a:t>0.1789976</a:t>
                      </a:r>
                      <a:endParaRPr lang="nb-NO" sz="3600" dirty="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6718">
                <a:tc>
                  <a:txBody>
                    <a:bodyPr/>
                    <a:lstStyle/>
                    <a:p>
                      <a:pPr algn="ctr" rtl="0" fontAlgn="t">
                        <a:spcBef>
                          <a:spcPts val="0"/>
                        </a:spcBef>
                        <a:spcAft>
                          <a:spcPts val="0"/>
                        </a:spcAft>
                      </a:pPr>
                      <a:r>
                        <a:rPr lang="en-US" sz="1800" b="0" i="0" u="none" strike="noStrike">
                          <a:solidFill>
                            <a:srgbClr val="000000"/>
                          </a:solidFill>
                          <a:effectLst/>
                          <a:latin typeface="Gill Sans" charset="0"/>
                          <a:ea typeface="Gill Sans" charset="0"/>
                          <a:cs typeface="Gill Sans" charset="0"/>
                        </a:rPr>
                        <a:t>Random Forest</a:t>
                      </a:r>
                      <a:endParaRPr lang="en-US"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is-IS" sz="1800" b="0" i="0" u="none" strike="noStrike" dirty="0">
                          <a:solidFill>
                            <a:srgbClr val="000000"/>
                          </a:solidFill>
                          <a:effectLst/>
                          <a:latin typeface="Gill Sans" charset="0"/>
                          <a:ea typeface="Gill Sans" charset="0"/>
                          <a:cs typeface="Gill Sans" charset="0"/>
                        </a:rPr>
                        <a:t>0.05208647</a:t>
                      </a:r>
                      <a:endParaRPr lang="is-IS" sz="3600" dirty="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nb-NO" sz="1800" b="0" i="0" u="none" strike="noStrike" dirty="0">
                          <a:solidFill>
                            <a:srgbClr val="000000"/>
                          </a:solidFill>
                          <a:effectLst/>
                          <a:latin typeface="Gill Sans" charset="0"/>
                          <a:ea typeface="Gill Sans" charset="0"/>
                          <a:cs typeface="Gill Sans" charset="0"/>
                        </a:rPr>
                        <a:t>0.1298228</a:t>
                      </a:r>
                      <a:endParaRPr lang="nb-NO" sz="3600" dirty="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76718">
                <a:tc>
                  <a:txBody>
                    <a:bodyPr/>
                    <a:lstStyle/>
                    <a:p>
                      <a:pPr algn="ctr" rtl="0" fontAlgn="t">
                        <a:spcBef>
                          <a:spcPts val="0"/>
                        </a:spcBef>
                        <a:spcAft>
                          <a:spcPts val="0"/>
                        </a:spcAft>
                      </a:pPr>
                      <a:r>
                        <a:rPr lang="en-US" sz="1800" b="0" i="0" u="none" strike="noStrike">
                          <a:solidFill>
                            <a:srgbClr val="000000"/>
                          </a:solidFill>
                          <a:effectLst/>
                          <a:latin typeface="Gill Sans" charset="0"/>
                          <a:ea typeface="Gill Sans" charset="0"/>
                          <a:cs typeface="Gill Sans" charset="0"/>
                        </a:rPr>
                        <a:t>XGBoost</a:t>
                      </a:r>
                      <a:endParaRPr lang="en-US" sz="3600">
                        <a:effectLst/>
                        <a:latin typeface="Gill Sans" charset="0"/>
                        <a:ea typeface="Gill Sans" charset="0"/>
                        <a:cs typeface="Gill Sans" charset="0"/>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is-IS" sz="1800" b="0" i="0" u="none" strike="noStrike" kern="1200" dirty="0">
                          <a:solidFill>
                            <a:srgbClr val="000000"/>
                          </a:solidFill>
                          <a:effectLst/>
                          <a:latin typeface="Gill Sans" charset="0"/>
                          <a:ea typeface="Gill Sans" charset="0"/>
                          <a:cs typeface="Gill Sans" charset="0"/>
                        </a:rPr>
                        <a:t>0.07281979</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algn="ctr" defTabSz="914400" rtl="0" eaLnBrk="1" fontAlgn="t" latinLnBrk="0" hangingPunct="1">
                        <a:spcBef>
                          <a:spcPts val="0"/>
                        </a:spcBef>
                        <a:spcAft>
                          <a:spcPts val="0"/>
                        </a:spcAft>
                      </a:pPr>
                      <a:r>
                        <a:rPr lang="is-IS" sz="1800" b="0" i="0" u="none" strike="noStrike" kern="1200" dirty="0">
                          <a:solidFill>
                            <a:srgbClr val="000000"/>
                          </a:solidFill>
                          <a:effectLst/>
                          <a:latin typeface="Gill Sans" charset="0"/>
                          <a:ea typeface="Gill Sans" charset="0"/>
                          <a:cs typeface="Gill Sans" charset="0"/>
                        </a:rPr>
                        <a:t>0.08477629</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7" name="Picture 6"/>
          <p:cNvPicPr>
            <a:picLocks noChangeAspect="1"/>
          </p:cNvPicPr>
          <p:nvPr/>
        </p:nvPicPr>
        <p:blipFill>
          <a:blip r:embed="rId2"/>
          <a:stretch>
            <a:fillRect/>
          </a:stretch>
        </p:blipFill>
        <p:spPr>
          <a:xfrm>
            <a:off x="7823687" y="2706870"/>
            <a:ext cx="422100" cy="419787"/>
          </a:xfrm>
          <a:prstGeom prst="rect">
            <a:avLst/>
          </a:prstGeom>
        </p:spPr>
      </p:pic>
      <p:pic>
        <p:nvPicPr>
          <p:cNvPr id="9" name="Picture 8"/>
          <p:cNvPicPr>
            <a:picLocks noChangeAspect="1"/>
          </p:cNvPicPr>
          <p:nvPr/>
        </p:nvPicPr>
        <p:blipFill>
          <a:blip r:embed="rId2"/>
          <a:stretch>
            <a:fillRect/>
          </a:stretch>
        </p:blipFill>
        <p:spPr>
          <a:xfrm>
            <a:off x="7810294" y="4428628"/>
            <a:ext cx="422100" cy="419787"/>
          </a:xfrm>
          <a:prstGeom prst="rect">
            <a:avLst/>
          </a:prstGeom>
        </p:spPr>
      </p:pic>
      <p:sp>
        <p:nvSpPr>
          <p:cNvPr id="10" name="TextBox 9"/>
          <p:cNvSpPr txBox="1"/>
          <p:nvPr/>
        </p:nvSpPr>
        <p:spPr>
          <a:xfrm>
            <a:off x="8034737" y="3268434"/>
            <a:ext cx="3365393" cy="400110"/>
          </a:xfrm>
          <a:prstGeom prst="rect">
            <a:avLst/>
          </a:prstGeom>
          <a:noFill/>
        </p:spPr>
        <p:txBody>
          <a:bodyPr wrap="square" rtlCol="0">
            <a:spAutoFit/>
          </a:bodyPr>
          <a:lstStyle/>
          <a:p>
            <a:pPr algn="ctr"/>
            <a:r>
              <a:rPr lang="en-US" sz="2000" b="1" dirty="0">
                <a:solidFill>
                  <a:srgbClr val="C00000"/>
                </a:solidFill>
                <a:latin typeface="Gill Sans SemiBold" charset="0"/>
                <a:ea typeface="Gill Sans SemiBold" charset="0"/>
                <a:cs typeface="Gill Sans SemiBold" charset="0"/>
              </a:rPr>
              <a:t>High Errors + </a:t>
            </a:r>
            <a:r>
              <a:rPr lang="en-US" sz="2000" b="1" dirty="0" err="1">
                <a:solidFill>
                  <a:srgbClr val="C00000"/>
                </a:solidFill>
                <a:latin typeface="Gill Sans SemiBold" charset="0"/>
                <a:ea typeface="Gill Sans SemiBold" charset="0"/>
                <a:cs typeface="Gill Sans SemiBold" charset="0"/>
              </a:rPr>
              <a:t>Overfit</a:t>
            </a:r>
            <a:endParaRPr lang="en-US" sz="2000" dirty="0">
              <a:solidFill>
                <a:srgbClr val="C00000"/>
              </a:solidFill>
              <a:latin typeface="Gill Sans Light" charset="0"/>
              <a:ea typeface="Gill Sans Light" charset="0"/>
              <a:cs typeface="Gill Sans Light" charset="0"/>
            </a:endParaRPr>
          </a:p>
        </p:txBody>
      </p:sp>
      <p:sp>
        <p:nvSpPr>
          <p:cNvPr id="11" name="TextBox 10"/>
          <p:cNvSpPr txBox="1"/>
          <p:nvPr/>
        </p:nvSpPr>
        <p:spPr>
          <a:xfrm>
            <a:off x="8067987" y="3840301"/>
            <a:ext cx="3365393" cy="400110"/>
          </a:xfrm>
          <a:prstGeom prst="rect">
            <a:avLst/>
          </a:prstGeom>
          <a:noFill/>
        </p:spPr>
        <p:txBody>
          <a:bodyPr wrap="square" rtlCol="0">
            <a:spAutoFit/>
          </a:bodyPr>
          <a:lstStyle/>
          <a:p>
            <a:pPr algn="ctr"/>
            <a:r>
              <a:rPr lang="en-US" sz="2000" b="1" dirty="0">
                <a:solidFill>
                  <a:srgbClr val="C00000"/>
                </a:solidFill>
                <a:latin typeface="Gill Sans SemiBold" charset="0"/>
                <a:ea typeface="Gill Sans SemiBold" charset="0"/>
                <a:cs typeface="Gill Sans SemiBold" charset="0"/>
              </a:rPr>
              <a:t>High Errors + </a:t>
            </a:r>
            <a:r>
              <a:rPr lang="en-US" sz="2000" b="1" dirty="0" err="1">
                <a:solidFill>
                  <a:srgbClr val="C00000"/>
                </a:solidFill>
                <a:latin typeface="Gill Sans SemiBold" charset="0"/>
                <a:ea typeface="Gill Sans SemiBold" charset="0"/>
                <a:cs typeface="Gill Sans SemiBold" charset="0"/>
              </a:rPr>
              <a:t>Overfit</a:t>
            </a:r>
            <a:endParaRPr lang="en-US" sz="2000" dirty="0">
              <a:solidFill>
                <a:srgbClr val="C00000"/>
              </a:solidFill>
              <a:latin typeface="Gill Sans Light" charset="0"/>
              <a:ea typeface="Gill Sans Light" charset="0"/>
              <a:cs typeface="Gill Sans Light" charset="0"/>
            </a:endParaRPr>
          </a:p>
        </p:txBody>
      </p:sp>
    </p:spTree>
    <p:extLst>
      <p:ext uri="{BB962C8B-B14F-4D97-AF65-F5344CB8AC3E}">
        <p14:creationId xmlns:p14="http://schemas.microsoft.com/office/powerpoint/2010/main" val="2042789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671550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5. Model Selection &amp; Assembly: </a:t>
            </a:r>
            <a:r>
              <a:rPr lang="en-US" sz="2400" dirty="0">
                <a:latin typeface="Gill Sans Light" charset="0"/>
                <a:ea typeface="Gill Sans Light" charset="0"/>
                <a:cs typeface="Gill Sans Light" charset="0"/>
              </a:rPr>
              <a:t>Final Model</a:t>
            </a:r>
          </a:p>
        </p:txBody>
      </p:sp>
      <p:pic>
        <p:nvPicPr>
          <p:cNvPr id="4" name="Picture 3"/>
          <p:cNvPicPr>
            <a:picLocks noChangeAspect="1"/>
          </p:cNvPicPr>
          <p:nvPr/>
        </p:nvPicPr>
        <p:blipFill>
          <a:blip r:embed="rId2"/>
          <a:stretch>
            <a:fillRect/>
          </a:stretch>
        </p:blipFill>
        <p:spPr>
          <a:xfrm>
            <a:off x="1746250" y="1581150"/>
            <a:ext cx="8699500" cy="3695700"/>
          </a:xfrm>
          <a:prstGeom prst="rect">
            <a:avLst/>
          </a:prstGeom>
        </p:spPr>
      </p:pic>
    </p:spTree>
    <p:extLst>
      <p:ext uri="{BB962C8B-B14F-4D97-AF65-F5344CB8AC3E}">
        <p14:creationId xmlns:p14="http://schemas.microsoft.com/office/powerpoint/2010/main" val="1277563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7708805"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5. Model Selection &amp; Assembly: </a:t>
            </a:r>
            <a:r>
              <a:rPr lang="en-US" sz="2400" dirty="0" err="1">
                <a:latin typeface="Gill Sans Light" charset="0"/>
                <a:ea typeface="Gill Sans Light" charset="0"/>
                <a:cs typeface="Gill Sans Light" charset="0"/>
              </a:rPr>
              <a:t>Visualisation</a:t>
            </a:r>
            <a:r>
              <a:rPr lang="en-US" sz="2400" dirty="0">
                <a:latin typeface="Gill Sans Light" charset="0"/>
                <a:ea typeface="Gill Sans Light" charset="0"/>
                <a:cs typeface="Gill Sans Light" charset="0"/>
              </a:rPr>
              <a:t> of Results</a:t>
            </a:r>
          </a:p>
        </p:txBody>
      </p:sp>
      <p:pic>
        <p:nvPicPr>
          <p:cNvPr id="8" name="Picture 7"/>
          <p:cNvPicPr/>
          <p:nvPr/>
        </p:nvPicPr>
        <p:blipFill>
          <a:blip r:embed="rId2"/>
          <a:stretch>
            <a:fillRect/>
          </a:stretch>
        </p:blipFill>
        <p:spPr>
          <a:xfrm>
            <a:off x="2999408" y="1057766"/>
            <a:ext cx="6315415" cy="4937263"/>
          </a:xfrm>
          <a:prstGeom prst="rect">
            <a:avLst/>
          </a:prstGeom>
        </p:spPr>
      </p:pic>
    </p:spTree>
    <p:extLst>
      <p:ext uri="{BB962C8B-B14F-4D97-AF65-F5344CB8AC3E}">
        <p14:creationId xmlns:p14="http://schemas.microsoft.com/office/powerpoint/2010/main" val="854587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11052770"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err="1">
                <a:latin typeface="Gill Sans Light" charset="0"/>
                <a:ea typeface="Gill Sans Light" charset="0"/>
                <a:cs typeface="Gill Sans Light" charset="0"/>
              </a:rPr>
              <a:t>Normalisation</a:t>
            </a:r>
            <a:r>
              <a:rPr lang="en-US" sz="2400" dirty="0">
                <a:latin typeface="Gill Sans Light" charset="0"/>
                <a:ea typeface="Gill Sans Light" charset="0"/>
                <a:cs typeface="Gill Sans Light" charset="0"/>
              </a:rPr>
              <a:t> of Sales for Staff Scheduling</a:t>
            </a:r>
          </a:p>
        </p:txBody>
      </p:sp>
      <p:pic>
        <p:nvPicPr>
          <p:cNvPr id="1026" name="Picture 2" descr="https://lh6.googleusercontent.com/nhOufYaEMMq7HVoKJm1IPhN4nqS5stcEWvG4tNvdqL97mnq0YyOhsHA1cAOzYvk0RSV2a1GZ1dL7xxccoMidfgtrFU6oi05HczCYR7DXjGJUMXpHrSgD2MPxqyuR0aDeu2lkDit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8564" y="1228344"/>
            <a:ext cx="8804176" cy="10091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4aZ6Wp0UbUqVw9mI_IwGpX7KP5cnhi4rdJDQqIuH0VMnZVBxZgYxnP1vaBmk713-cTGKVK_Vw6iU2l2ggPVwqCqStIeJV8_NSkq7XbPSAr_9tzb5H7K3u2n-ykUFA7E7Pr0nYtm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0" y="2761106"/>
            <a:ext cx="5209854" cy="30681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p:cNvGraphicFramePr>
            <a:graphicFrameLocks noGrp="1"/>
          </p:cNvGraphicFramePr>
          <p:nvPr>
            <p:extLst>
              <p:ext uri="{D42A27DB-BD31-4B8C-83A1-F6EECF244321}">
                <p14:modId xmlns:p14="http://schemas.microsoft.com/office/powerpoint/2010/main" val="1973600623"/>
              </p:ext>
            </p:extLst>
          </p:nvPr>
        </p:nvGraphicFramePr>
        <p:xfrm>
          <a:off x="6687803" y="2514602"/>
          <a:ext cx="4056397" cy="3328350"/>
        </p:xfrm>
        <a:graphic>
          <a:graphicData uri="http://schemas.openxmlformats.org/drawingml/2006/table">
            <a:tbl>
              <a:tblPr/>
              <a:tblGrid>
                <a:gridCol w="1019001">
                  <a:extLst>
                    <a:ext uri="{9D8B030D-6E8A-4147-A177-3AD203B41FA5}">
                      <a16:colId xmlns:a16="http://schemas.microsoft.com/office/drawing/2014/main" val="20000"/>
                    </a:ext>
                  </a:extLst>
                </a:gridCol>
                <a:gridCol w="1534226">
                  <a:extLst>
                    <a:ext uri="{9D8B030D-6E8A-4147-A177-3AD203B41FA5}">
                      <a16:colId xmlns:a16="http://schemas.microsoft.com/office/drawing/2014/main" val="20001"/>
                    </a:ext>
                  </a:extLst>
                </a:gridCol>
                <a:gridCol w="1503170">
                  <a:extLst>
                    <a:ext uri="{9D8B030D-6E8A-4147-A177-3AD203B41FA5}">
                      <a16:colId xmlns:a16="http://schemas.microsoft.com/office/drawing/2014/main" val="20002"/>
                    </a:ext>
                  </a:extLst>
                </a:gridCol>
              </a:tblGrid>
              <a:tr h="844868">
                <a:tc>
                  <a:txBody>
                    <a:bodyPr/>
                    <a:lstStyle/>
                    <a:p>
                      <a:pPr algn="ctr" rtl="0" fontAlgn="t">
                        <a:spcBef>
                          <a:spcPts val="0"/>
                        </a:spcBef>
                        <a:spcAft>
                          <a:spcPts val="0"/>
                        </a:spcAft>
                      </a:pPr>
                      <a:r>
                        <a:rPr lang="en-US" sz="1200" b="1" i="0" u="none" strike="noStrike" dirty="0">
                          <a:solidFill>
                            <a:srgbClr val="000000"/>
                          </a:solidFill>
                          <a:effectLst/>
                          <a:latin typeface="Arial" charset="0"/>
                        </a:rPr>
                        <a:t>Sales Forecast Category</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200" b="1" i="0" u="none" strike="noStrike" dirty="0" err="1">
                          <a:solidFill>
                            <a:srgbClr val="000000"/>
                          </a:solidFill>
                          <a:effectLst/>
                          <a:latin typeface="Arial" charset="0"/>
                        </a:rPr>
                        <a:t>Normalised</a:t>
                      </a:r>
                      <a:r>
                        <a:rPr lang="en-US" sz="1200" b="1" i="0" u="none" strike="noStrike" dirty="0">
                          <a:solidFill>
                            <a:srgbClr val="000000"/>
                          </a:solidFill>
                          <a:effectLst/>
                          <a:latin typeface="Arial" charset="0"/>
                        </a:rPr>
                        <a:t> Sales for Store #887</a:t>
                      </a:r>
                      <a:endParaRPr lang="en-US" sz="2400" dirty="0">
                        <a:effectLst/>
                      </a:endParaRPr>
                    </a:p>
                    <a:p>
                      <a:pPr algn="ctr" rtl="0" fontAlgn="t">
                        <a:spcBef>
                          <a:spcPts val="0"/>
                        </a:spcBef>
                        <a:spcAft>
                          <a:spcPts val="0"/>
                        </a:spcAft>
                      </a:pPr>
                      <a:r>
                        <a:rPr lang="en-US" sz="1200" b="0" i="1" u="none" strike="noStrike" dirty="0">
                          <a:solidFill>
                            <a:srgbClr val="000000"/>
                          </a:solidFill>
                          <a:effectLst/>
                          <a:latin typeface="Arial" charset="0"/>
                        </a:rPr>
                        <a:t>Median: 6970, Min: 3534, Max: 17862</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200" b="1" i="0" u="none" strike="noStrike" dirty="0">
                          <a:solidFill>
                            <a:srgbClr val="000000"/>
                          </a:solidFill>
                          <a:effectLst/>
                          <a:latin typeface="Arial" charset="0"/>
                        </a:rPr>
                        <a:t>Number of Workers</a:t>
                      </a:r>
                      <a:endParaRPr lang="en-US" sz="2400" dirty="0">
                        <a:effectLst/>
                      </a:endParaRPr>
                    </a:p>
                    <a:p>
                      <a:pPr algn="ctr" rtl="0" fontAlgn="t">
                        <a:spcBef>
                          <a:spcPts val="0"/>
                        </a:spcBef>
                        <a:spcAft>
                          <a:spcPts val="0"/>
                        </a:spcAft>
                      </a:pPr>
                      <a:r>
                        <a:rPr lang="en-US" sz="1200" b="0" i="1" u="none" strike="noStrike" dirty="0">
                          <a:solidFill>
                            <a:srgbClr val="000000"/>
                          </a:solidFill>
                          <a:effectLst/>
                          <a:latin typeface="Arial" charset="0"/>
                        </a:rPr>
                        <a:t>Based on Store Manager’s Input</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493966">
                <a:tc>
                  <a:txBody>
                    <a:bodyPr/>
                    <a:lstStyle/>
                    <a:p>
                      <a:pPr algn="ctr" rtl="0" fontAlgn="t">
                        <a:spcBef>
                          <a:spcPts val="0"/>
                        </a:spcBef>
                        <a:spcAft>
                          <a:spcPts val="0"/>
                        </a:spcAft>
                      </a:pPr>
                      <a:r>
                        <a:rPr lang="en-US" sz="1200" b="1" i="0" u="none" strike="noStrike" dirty="0">
                          <a:solidFill>
                            <a:srgbClr val="38761D"/>
                          </a:solidFill>
                          <a:effectLst/>
                          <a:latin typeface="Arial" charset="0"/>
                        </a:rPr>
                        <a:t>Very Light </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hr-HR" sz="1200" b="0" i="0" u="none" strike="noStrike" dirty="0">
                          <a:solidFill>
                            <a:srgbClr val="000000"/>
                          </a:solidFill>
                          <a:effectLst/>
                          <a:latin typeface="Arial" charset="0"/>
                        </a:rPr>
                        <a:t>&lt;0.60</a:t>
                      </a:r>
                      <a:endParaRPr lang="hr-HR"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4</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3966">
                <a:tc>
                  <a:txBody>
                    <a:bodyPr/>
                    <a:lstStyle/>
                    <a:p>
                      <a:pPr algn="ctr" rtl="0" fontAlgn="t">
                        <a:spcBef>
                          <a:spcPts val="0"/>
                        </a:spcBef>
                        <a:spcAft>
                          <a:spcPts val="0"/>
                        </a:spcAft>
                      </a:pPr>
                      <a:r>
                        <a:rPr lang="en-US" sz="1200" b="1" i="0" u="none" strike="noStrike">
                          <a:solidFill>
                            <a:srgbClr val="BF9000"/>
                          </a:solidFill>
                          <a:effectLst/>
                          <a:latin typeface="Arial" charset="0"/>
                        </a:rPr>
                        <a:t>Light</a:t>
                      </a:r>
                      <a:endParaRPr lang="en-US" sz="24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0.60 -- 0.80</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6</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93966">
                <a:tc>
                  <a:txBody>
                    <a:bodyPr/>
                    <a:lstStyle/>
                    <a:p>
                      <a:pPr algn="ctr" rtl="0" fontAlgn="t">
                        <a:spcBef>
                          <a:spcPts val="0"/>
                        </a:spcBef>
                        <a:spcAft>
                          <a:spcPts val="0"/>
                        </a:spcAft>
                      </a:pPr>
                      <a:r>
                        <a:rPr lang="en-US" sz="1200" b="1" i="0" u="none" strike="noStrike">
                          <a:solidFill>
                            <a:srgbClr val="B45F06"/>
                          </a:solidFill>
                          <a:effectLst/>
                          <a:latin typeface="Arial" charset="0"/>
                        </a:rPr>
                        <a:t>Average </a:t>
                      </a:r>
                      <a:endParaRPr lang="en-US" sz="24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0.80 -- 1.20 </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8</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93966">
                <a:tc>
                  <a:txBody>
                    <a:bodyPr/>
                    <a:lstStyle/>
                    <a:p>
                      <a:pPr algn="ctr" rtl="0" fontAlgn="t">
                        <a:spcBef>
                          <a:spcPts val="0"/>
                        </a:spcBef>
                        <a:spcAft>
                          <a:spcPts val="0"/>
                        </a:spcAft>
                      </a:pPr>
                      <a:r>
                        <a:rPr lang="en-US" sz="1200" b="1" i="0" u="none" strike="noStrike">
                          <a:solidFill>
                            <a:srgbClr val="990000"/>
                          </a:solidFill>
                          <a:effectLst/>
                          <a:latin typeface="Arial" charset="0"/>
                        </a:rPr>
                        <a:t>Heavy </a:t>
                      </a:r>
                      <a:endParaRPr lang="en-US" sz="24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1.20 -- 1.40</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10</a:t>
                      </a:r>
                      <a:endParaRPr lang="en-U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93966">
                <a:tc>
                  <a:txBody>
                    <a:bodyPr/>
                    <a:lstStyle/>
                    <a:p>
                      <a:pPr algn="ctr" rtl="0" fontAlgn="t">
                        <a:spcBef>
                          <a:spcPts val="0"/>
                        </a:spcBef>
                        <a:spcAft>
                          <a:spcPts val="0"/>
                        </a:spcAft>
                      </a:pPr>
                      <a:r>
                        <a:rPr lang="en-US" sz="1200" b="1" i="0" u="none" strike="noStrike">
                          <a:solidFill>
                            <a:srgbClr val="85200C"/>
                          </a:solidFill>
                          <a:effectLst/>
                          <a:latin typeface="Arial" charset="0"/>
                        </a:rPr>
                        <a:t>Very Heavy </a:t>
                      </a:r>
                      <a:endParaRPr lang="en-US" sz="24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hr-HR" sz="1200" b="0" i="0" u="none" strike="noStrike" dirty="0">
                          <a:solidFill>
                            <a:srgbClr val="000000"/>
                          </a:solidFill>
                          <a:effectLst/>
                          <a:latin typeface="Arial" charset="0"/>
                        </a:rPr>
                        <a:t>&gt;1.40</a:t>
                      </a:r>
                      <a:endParaRPr lang="hr-HR"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rtl="0" fontAlgn="t">
                        <a:spcBef>
                          <a:spcPts val="0"/>
                        </a:spcBef>
                        <a:spcAft>
                          <a:spcPts val="0"/>
                        </a:spcAft>
                      </a:pPr>
                      <a:r>
                        <a:rPr lang="is-IS" sz="1200" b="0" i="0" u="none" strike="noStrike" dirty="0">
                          <a:solidFill>
                            <a:srgbClr val="000000"/>
                          </a:solidFill>
                          <a:effectLst/>
                          <a:latin typeface="Arial" charset="0"/>
                        </a:rPr>
                        <a:t>12</a:t>
                      </a:r>
                      <a:endParaRPr lang="is-IS" sz="24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7881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11052770"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a:latin typeface="Gill Sans Light" charset="0"/>
                <a:ea typeface="Gill Sans Light" charset="0"/>
                <a:cs typeface="Gill Sans Light" charset="0"/>
              </a:rPr>
              <a:t>Automatic Scheduling</a:t>
            </a:r>
          </a:p>
        </p:txBody>
      </p:sp>
      <p:graphicFrame>
        <p:nvGraphicFramePr>
          <p:cNvPr id="2" name="Table 1"/>
          <p:cNvGraphicFramePr>
            <a:graphicFrameLocks noGrp="1"/>
          </p:cNvGraphicFramePr>
          <p:nvPr>
            <p:extLst>
              <p:ext uri="{D42A27DB-BD31-4B8C-83A1-F6EECF244321}">
                <p14:modId xmlns:p14="http://schemas.microsoft.com/office/powerpoint/2010/main" val="1066280034"/>
              </p:ext>
            </p:extLst>
          </p:nvPr>
        </p:nvGraphicFramePr>
        <p:xfrm>
          <a:off x="2994661" y="3388839"/>
          <a:ext cx="5783580" cy="1859280"/>
        </p:xfrm>
        <a:graphic>
          <a:graphicData uri="http://schemas.openxmlformats.org/drawingml/2006/table">
            <a:tbl>
              <a:tblPr/>
              <a:tblGrid>
                <a:gridCol w="2152367">
                  <a:extLst>
                    <a:ext uri="{9D8B030D-6E8A-4147-A177-3AD203B41FA5}">
                      <a16:colId xmlns:a16="http://schemas.microsoft.com/office/drawing/2014/main" val="20000"/>
                    </a:ext>
                  </a:extLst>
                </a:gridCol>
                <a:gridCol w="1703353">
                  <a:extLst>
                    <a:ext uri="{9D8B030D-6E8A-4147-A177-3AD203B41FA5}">
                      <a16:colId xmlns:a16="http://schemas.microsoft.com/office/drawing/2014/main" val="20001"/>
                    </a:ext>
                  </a:extLst>
                </a:gridCol>
                <a:gridCol w="1927860">
                  <a:extLst>
                    <a:ext uri="{9D8B030D-6E8A-4147-A177-3AD203B41FA5}">
                      <a16:colId xmlns:a16="http://schemas.microsoft.com/office/drawing/2014/main" val="20002"/>
                    </a:ext>
                  </a:extLst>
                </a:gridCol>
              </a:tblGrid>
              <a:tr h="0">
                <a:tc>
                  <a:txBody>
                    <a:bodyPr/>
                    <a:lstStyle/>
                    <a:p>
                      <a:pPr algn="ctr" rtl="0" fontAlgn="t">
                        <a:spcBef>
                          <a:spcPts val="0"/>
                        </a:spcBef>
                        <a:spcAft>
                          <a:spcPts val="0"/>
                        </a:spcAft>
                      </a:pPr>
                      <a:r>
                        <a:rPr lang="en-US" sz="1200" b="1" i="0" u="none" strike="noStrike" dirty="0">
                          <a:solidFill>
                            <a:srgbClr val="000000"/>
                          </a:solidFill>
                          <a:effectLst/>
                          <a:latin typeface="Arial" charset="0"/>
                        </a:rPr>
                        <a:t>Date</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200" b="1" i="0" u="none" strike="noStrike" dirty="0">
                          <a:solidFill>
                            <a:srgbClr val="000000"/>
                          </a:solidFill>
                          <a:effectLst/>
                          <a:latin typeface="Arial" charset="0"/>
                        </a:rPr>
                        <a:t>Sales Forecast</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tc>
                  <a:txBody>
                    <a:bodyPr/>
                    <a:lstStyle/>
                    <a:p>
                      <a:pPr algn="ctr" rtl="0" fontAlgn="t">
                        <a:spcBef>
                          <a:spcPts val="0"/>
                        </a:spcBef>
                        <a:spcAft>
                          <a:spcPts val="0"/>
                        </a:spcAft>
                      </a:pPr>
                      <a:r>
                        <a:rPr lang="en-US" sz="1200" b="1" i="0" u="none" strike="noStrike" dirty="0">
                          <a:solidFill>
                            <a:srgbClr val="000000"/>
                          </a:solidFill>
                          <a:effectLst/>
                          <a:latin typeface="Arial" charset="0"/>
                        </a:rPr>
                        <a:t>Manpower Required</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E5E6"/>
                    </a:solidFill>
                  </a:tcPr>
                </a:tc>
                <a:extLst>
                  <a:ext uri="{0D108BD9-81ED-4DB2-BD59-A6C34878D82A}">
                    <a16:rowId xmlns:a16="http://schemas.microsoft.com/office/drawing/2014/main" val="10000"/>
                  </a:ext>
                </a:extLst>
              </a:tr>
              <a:tr h="0">
                <a:tc>
                  <a:txBody>
                    <a:bodyPr/>
                    <a:lstStyle/>
                    <a:p>
                      <a:pPr algn="ctr" rtl="0" fontAlgn="t">
                        <a:spcBef>
                          <a:spcPts val="0"/>
                        </a:spcBef>
                        <a:spcAft>
                          <a:spcPts val="0"/>
                        </a:spcAft>
                      </a:pPr>
                      <a:r>
                        <a:rPr lang="en-US" sz="1200" b="0" i="0" u="none" strike="noStrike">
                          <a:solidFill>
                            <a:srgbClr val="000000"/>
                          </a:solidFill>
                          <a:effectLst/>
                          <a:latin typeface="Arial" charset="0"/>
                        </a:rPr>
                        <a:t>12th November, Monday</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BF9000"/>
                          </a:solidFill>
                          <a:effectLst/>
                          <a:latin typeface="Arial" charset="0"/>
                        </a:rPr>
                        <a:t>Light</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Arial" charset="0"/>
                        </a:rPr>
                        <a:t>6</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rtl="0" fontAlgn="t">
                        <a:spcBef>
                          <a:spcPts val="0"/>
                        </a:spcBef>
                        <a:spcAft>
                          <a:spcPts val="0"/>
                        </a:spcAft>
                      </a:pPr>
                      <a:r>
                        <a:rPr lang="en-US" sz="1200" b="0" i="0" u="none" strike="noStrike">
                          <a:solidFill>
                            <a:srgbClr val="000000"/>
                          </a:solidFill>
                          <a:effectLst/>
                          <a:latin typeface="Arial" charset="0"/>
                        </a:rPr>
                        <a:t>13th November, Tuesday</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rgbClr val="B45F06"/>
                          </a:solidFill>
                          <a:effectLst/>
                          <a:latin typeface="Arial" charset="0"/>
                        </a:rPr>
                        <a:t>Average </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Arial" charset="0"/>
                        </a:rPr>
                        <a:t>8</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rtl="0" fontAlgn="t">
                        <a:spcBef>
                          <a:spcPts val="0"/>
                        </a:spcBef>
                        <a:spcAft>
                          <a:spcPts val="0"/>
                        </a:spcAft>
                      </a:pPr>
                      <a:r>
                        <a:rPr lang="en-US" sz="1200" b="0" i="0" u="none" strike="noStrike">
                          <a:solidFill>
                            <a:srgbClr val="000000"/>
                          </a:solidFill>
                          <a:effectLst/>
                          <a:latin typeface="Arial" charset="0"/>
                        </a:rPr>
                        <a:t>14th November, Wednesday</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Arial" charset="0"/>
                        </a:rPr>
                        <a:t>Store Closed</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ctr" rtl="0" fontAlgn="t">
                        <a:spcBef>
                          <a:spcPts val="0"/>
                        </a:spcBef>
                        <a:spcAft>
                          <a:spcPts val="0"/>
                        </a:spcAft>
                      </a:pPr>
                      <a:r>
                        <a:rPr lang="en-US" sz="1200" b="0" i="0" u="none" strike="noStrike">
                          <a:solidFill>
                            <a:srgbClr val="000000"/>
                          </a:solidFill>
                          <a:effectLst/>
                          <a:latin typeface="Arial" charset="0"/>
                        </a:rPr>
                        <a:t>15th November, Thursday</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990000"/>
                          </a:solidFill>
                          <a:effectLst/>
                          <a:latin typeface="Arial" charset="0"/>
                        </a:rPr>
                        <a:t>Heavy </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10</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ctr" rtl="0" fontAlgn="t">
                        <a:spcBef>
                          <a:spcPts val="0"/>
                        </a:spcBef>
                        <a:spcAft>
                          <a:spcPts val="0"/>
                        </a:spcAft>
                      </a:pPr>
                      <a:r>
                        <a:rPr lang="en-US" sz="1200" b="0" i="0" u="none" strike="noStrike">
                          <a:solidFill>
                            <a:srgbClr val="000000"/>
                          </a:solidFill>
                          <a:effectLst/>
                          <a:latin typeface="Arial" charset="0"/>
                        </a:rPr>
                        <a:t>16th November, Friday</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B45F06"/>
                          </a:solidFill>
                          <a:effectLst/>
                          <a:latin typeface="Arial" charset="0"/>
                        </a:rPr>
                        <a:t>Average </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Arial" charset="0"/>
                        </a:rPr>
                        <a:t>8</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Rectangle 1"/>
          <p:cNvSpPr>
            <a:spLocks noChangeArrowheads="1"/>
          </p:cNvSpPr>
          <p:nvPr/>
        </p:nvSpPr>
        <p:spPr bwMode="auto">
          <a:xfrm>
            <a:off x="2110423" y="213423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sp>
        <p:nvSpPr>
          <p:cNvPr id="11" name="TextBox 10"/>
          <p:cNvSpPr txBox="1"/>
          <p:nvPr/>
        </p:nvSpPr>
        <p:spPr>
          <a:xfrm>
            <a:off x="1519953" y="1460139"/>
            <a:ext cx="9562453" cy="1323439"/>
          </a:xfrm>
          <a:prstGeom prst="rect">
            <a:avLst/>
          </a:prstGeom>
          <a:noFill/>
        </p:spPr>
        <p:txBody>
          <a:bodyPr wrap="square" rtlCol="0">
            <a:spAutoFit/>
          </a:bodyPr>
          <a:lstStyle/>
          <a:p>
            <a:pPr marL="342900" indent="-342900">
              <a:buFont typeface="Arial" charset="0"/>
              <a:buChar char="•"/>
            </a:pPr>
            <a:r>
              <a:rPr lang="en-US" sz="2000" dirty="0">
                <a:latin typeface="Gill Sans" charset="0"/>
                <a:ea typeface="Gill Sans" charset="0"/>
                <a:cs typeface="Gill Sans" charset="0"/>
              </a:rPr>
              <a:t>Automation is quickly replacing humans in logic-based tasks</a:t>
            </a:r>
          </a:p>
          <a:p>
            <a:pPr marL="342900" indent="-342900">
              <a:buFont typeface="Arial" charset="0"/>
              <a:buChar char="•"/>
            </a:pPr>
            <a:r>
              <a:rPr lang="en-US" sz="2000" dirty="0">
                <a:latin typeface="Gill Sans" charset="0"/>
                <a:ea typeface="Gill Sans" charset="0"/>
                <a:cs typeface="Gill Sans" charset="0"/>
              </a:rPr>
              <a:t>Scorecard discussed previously can be input into a system to automatically generate manpower requirements </a:t>
            </a:r>
          </a:p>
          <a:p>
            <a:pPr marL="342900" indent="-342900">
              <a:buFont typeface="Arial" charset="0"/>
              <a:buChar char="•"/>
            </a:pPr>
            <a:r>
              <a:rPr lang="en-US" sz="2000" dirty="0">
                <a:latin typeface="Gill Sans" charset="0"/>
                <a:ea typeface="Gill Sans" charset="0"/>
                <a:cs typeface="Gill Sans" charset="0"/>
              </a:rPr>
              <a:t>Manager only needs to fill in the name of the staff</a:t>
            </a:r>
          </a:p>
        </p:txBody>
      </p:sp>
    </p:spTree>
    <p:extLst>
      <p:ext uri="{BB962C8B-B14F-4D97-AF65-F5344CB8AC3E}">
        <p14:creationId xmlns:p14="http://schemas.microsoft.com/office/powerpoint/2010/main" val="1040777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11052770"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a:latin typeface="Gill Sans Light" charset="0"/>
                <a:ea typeface="Gill Sans Light" charset="0"/>
                <a:cs typeface="Gill Sans Light" charset="0"/>
              </a:rPr>
              <a:t>Time Sharing of Workers</a:t>
            </a:r>
          </a:p>
        </p:txBody>
      </p:sp>
      <p:sp>
        <p:nvSpPr>
          <p:cNvPr id="7" name="TextBox 6"/>
          <p:cNvSpPr txBox="1"/>
          <p:nvPr/>
        </p:nvSpPr>
        <p:spPr>
          <a:xfrm>
            <a:off x="1519953" y="1252894"/>
            <a:ext cx="9562453" cy="707886"/>
          </a:xfrm>
          <a:prstGeom prst="rect">
            <a:avLst/>
          </a:prstGeom>
          <a:noFill/>
        </p:spPr>
        <p:txBody>
          <a:bodyPr wrap="square" rtlCol="0">
            <a:spAutoFit/>
          </a:bodyPr>
          <a:lstStyle/>
          <a:p>
            <a:pPr marL="342900" indent="-342900">
              <a:buFont typeface="Arial" charset="0"/>
              <a:buChar char="•"/>
            </a:pPr>
            <a:r>
              <a:rPr lang="en-US" sz="2000" dirty="0">
                <a:latin typeface="Gill Sans" charset="0"/>
                <a:ea typeface="Gill Sans" charset="0"/>
                <a:cs typeface="Gill Sans" charset="0"/>
              </a:rPr>
              <a:t>Based on sales forecast &amp; staff schedule, further actions can be taken to ensure sufficient </a:t>
            </a:r>
            <a:r>
              <a:rPr lang="en-US" sz="2000">
                <a:latin typeface="Gill Sans" charset="0"/>
                <a:ea typeface="Gill Sans" charset="0"/>
                <a:cs typeface="Gill Sans" charset="0"/>
              </a:rPr>
              <a:t>staffing between </a:t>
            </a:r>
            <a:r>
              <a:rPr lang="en-US" sz="2000" dirty="0">
                <a:latin typeface="Gill Sans" charset="0"/>
                <a:ea typeface="Gill Sans" charset="0"/>
                <a:cs typeface="Gill Sans" charset="0"/>
              </a:rPr>
              <a:t>all stores</a:t>
            </a:r>
          </a:p>
        </p:txBody>
      </p:sp>
      <p:pic>
        <p:nvPicPr>
          <p:cNvPr id="2" name="Picture 1"/>
          <p:cNvPicPr>
            <a:picLocks noChangeAspect="1"/>
          </p:cNvPicPr>
          <p:nvPr/>
        </p:nvPicPr>
        <p:blipFill>
          <a:blip r:embed="rId2"/>
          <a:stretch>
            <a:fillRect/>
          </a:stretch>
        </p:blipFill>
        <p:spPr>
          <a:xfrm>
            <a:off x="3421063" y="2282509"/>
            <a:ext cx="4794250" cy="3883343"/>
          </a:xfrm>
          <a:prstGeom prst="rect">
            <a:avLst/>
          </a:prstGeom>
        </p:spPr>
      </p:pic>
    </p:spTree>
    <p:extLst>
      <p:ext uri="{BB962C8B-B14F-4D97-AF65-F5344CB8AC3E}">
        <p14:creationId xmlns:p14="http://schemas.microsoft.com/office/powerpoint/2010/main" val="28262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a:latin typeface="Gill Sans Light" charset="0"/>
                <a:ea typeface="Gill Sans Light" charset="0"/>
                <a:cs typeface="Gill Sans Light" charset="0"/>
              </a:rPr>
              <a:t>Significant Variables</a:t>
            </a:r>
          </a:p>
        </p:txBody>
      </p:sp>
      <p:graphicFrame>
        <p:nvGraphicFramePr>
          <p:cNvPr id="2" name="Table 1"/>
          <p:cNvGraphicFramePr>
            <a:graphicFrameLocks noGrp="1"/>
          </p:cNvGraphicFramePr>
          <p:nvPr>
            <p:extLst>
              <p:ext uri="{D42A27DB-BD31-4B8C-83A1-F6EECF244321}">
                <p14:modId xmlns:p14="http://schemas.microsoft.com/office/powerpoint/2010/main" val="450208991"/>
              </p:ext>
            </p:extLst>
          </p:nvPr>
        </p:nvGraphicFramePr>
        <p:xfrm>
          <a:off x="1015999" y="1741932"/>
          <a:ext cx="9956802" cy="1320800"/>
        </p:xfrm>
        <a:graphic>
          <a:graphicData uri="http://schemas.openxmlformats.org/drawingml/2006/table">
            <a:tbl>
              <a:tblPr/>
              <a:tblGrid>
                <a:gridCol w="1850760">
                  <a:extLst>
                    <a:ext uri="{9D8B030D-6E8A-4147-A177-3AD203B41FA5}">
                      <a16:colId xmlns:a16="http://schemas.microsoft.com/office/drawing/2014/main" val="20000"/>
                    </a:ext>
                  </a:extLst>
                </a:gridCol>
                <a:gridCol w="1449045">
                  <a:extLst>
                    <a:ext uri="{9D8B030D-6E8A-4147-A177-3AD203B41FA5}">
                      <a16:colId xmlns:a16="http://schemas.microsoft.com/office/drawing/2014/main" val="20001"/>
                    </a:ext>
                  </a:extLst>
                </a:gridCol>
                <a:gridCol w="2410292">
                  <a:extLst>
                    <a:ext uri="{9D8B030D-6E8A-4147-A177-3AD203B41FA5}">
                      <a16:colId xmlns:a16="http://schemas.microsoft.com/office/drawing/2014/main" val="20002"/>
                    </a:ext>
                  </a:extLst>
                </a:gridCol>
                <a:gridCol w="2037271">
                  <a:extLst>
                    <a:ext uri="{9D8B030D-6E8A-4147-A177-3AD203B41FA5}">
                      <a16:colId xmlns:a16="http://schemas.microsoft.com/office/drawing/2014/main" val="20003"/>
                    </a:ext>
                  </a:extLst>
                </a:gridCol>
                <a:gridCol w="2209434">
                  <a:extLst>
                    <a:ext uri="{9D8B030D-6E8A-4147-A177-3AD203B41FA5}">
                      <a16:colId xmlns:a16="http://schemas.microsoft.com/office/drawing/2014/main" val="20004"/>
                    </a:ext>
                  </a:extLst>
                </a:gridCol>
              </a:tblGrid>
              <a:tr h="0">
                <a:tc>
                  <a:txBody>
                    <a:bodyPr/>
                    <a:lstStyle/>
                    <a:p>
                      <a:pPr algn="ctr" rtl="0" fontAlgn="t">
                        <a:spcBef>
                          <a:spcPts val="0"/>
                        </a:spcBef>
                        <a:spcAft>
                          <a:spcPts val="0"/>
                        </a:spcAft>
                      </a:pPr>
                      <a:r>
                        <a:rPr lang="en-US" sz="1400" b="1" i="0" u="none" strike="noStrike" dirty="0">
                          <a:solidFill>
                            <a:srgbClr val="000000"/>
                          </a:solidFill>
                          <a:effectLst/>
                          <a:latin typeface="Arial" charset="0"/>
                        </a:rPr>
                        <a:t>Algorithm</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dirty="0">
                          <a:solidFill>
                            <a:srgbClr val="000000"/>
                          </a:solidFill>
                          <a:effectLst/>
                          <a:latin typeface="Arial" charset="0"/>
                        </a:rPr>
                        <a:t>Linear Regression</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dirty="0">
                          <a:solidFill>
                            <a:srgbClr val="000000"/>
                          </a:solidFill>
                          <a:effectLst/>
                          <a:latin typeface="Arial" charset="0"/>
                        </a:rPr>
                        <a:t>CART</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a:solidFill>
                            <a:srgbClr val="000000"/>
                          </a:solidFill>
                          <a:effectLst/>
                          <a:latin typeface="Arial" charset="0"/>
                        </a:rPr>
                        <a:t>Random Forest</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a:solidFill>
                            <a:srgbClr val="000000"/>
                          </a:solidFill>
                          <a:effectLst/>
                          <a:latin typeface="Arial" charset="0"/>
                        </a:rPr>
                        <a:t>XGBoost</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extLst>
                  <a:ext uri="{0D108BD9-81ED-4DB2-BD59-A6C34878D82A}">
                    <a16:rowId xmlns:a16="http://schemas.microsoft.com/office/drawing/2014/main" val="10000"/>
                  </a:ext>
                </a:extLst>
              </a:tr>
              <a:tr h="0">
                <a:tc>
                  <a:txBody>
                    <a:bodyPr/>
                    <a:lstStyle/>
                    <a:p>
                      <a:pPr algn="ctr" rtl="0" fontAlgn="t">
                        <a:spcBef>
                          <a:spcPts val="0"/>
                        </a:spcBef>
                        <a:spcAft>
                          <a:spcPts val="0"/>
                        </a:spcAft>
                      </a:pPr>
                      <a:r>
                        <a:rPr lang="en-US" sz="1400" b="1" i="0" u="none" strike="noStrike" dirty="0">
                          <a:solidFill>
                            <a:srgbClr val="000000"/>
                          </a:solidFill>
                          <a:effectLst/>
                          <a:latin typeface="Arial" charset="0"/>
                        </a:rPr>
                        <a:t>Significant Variables</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400" b="0" i="0" u="none" strike="noStrike">
                          <a:solidFill>
                            <a:srgbClr val="000000"/>
                          </a:solidFill>
                          <a:effectLst/>
                          <a:latin typeface="Arial" charset="0"/>
                        </a:rPr>
                        <a:t>1. </a:t>
                      </a:r>
                      <a:r>
                        <a:rPr lang="en-US" sz="1400" b="1" i="0" u="sng">
                          <a:solidFill>
                            <a:srgbClr val="000000"/>
                          </a:solidFill>
                          <a:effectLst/>
                          <a:latin typeface="Arial" charset="0"/>
                        </a:rPr>
                        <a:t>cat</a:t>
                      </a:r>
                      <a:endParaRPr lang="en-US" sz="2800">
                        <a:effectLst/>
                      </a:endParaRPr>
                    </a:p>
                    <a:p>
                      <a:pPr rtl="0" fontAlgn="t">
                        <a:spcBef>
                          <a:spcPts val="0"/>
                        </a:spcBef>
                        <a:spcAft>
                          <a:spcPts val="0"/>
                        </a:spcAft>
                      </a:pPr>
                      <a:r>
                        <a:rPr lang="en-US" sz="1400" b="0" i="0" u="none" strike="noStrike">
                          <a:solidFill>
                            <a:srgbClr val="000000"/>
                          </a:solidFill>
                          <a:effectLst/>
                          <a:latin typeface="Arial" charset="0"/>
                        </a:rPr>
                        <a:t>2. Promo1</a:t>
                      </a:r>
                      <a:endParaRPr lang="en-US" sz="2800">
                        <a:effectLst/>
                      </a:endParaRPr>
                    </a:p>
                    <a:p>
                      <a:pPr rtl="0" fontAlgn="t">
                        <a:spcBef>
                          <a:spcPts val="0"/>
                        </a:spcBef>
                        <a:spcAft>
                          <a:spcPts val="0"/>
                        </a:spcAft>
                      </a:pPr>
                      <a:r>
                        <a:rPr lang="en-US" sz="1400" b="0" i="0" u="none" strike="noStrike">
                          <a:solidFill>
                            <a:srgbClr val="000000"/>
                          </a:solidFill>
                          <a:effectLst/>
                          <a:latin typeface="Arial" charset="0"/>
                        </a:rPr>
                        <a:t>3. isclosetmr1</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a:t>
                      </a:r>
                      <a:r>
                        <a:rPr lang="en-US" sz="1400" b="1" i="0" u="sng"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Promo1</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0" i="0" u="none" strike="noStrike" dirty="0" err="1">
                          <a:solidFill>
                            <a:srgbClr val="000000"/>
                          </a:solidFill>
                          <a:effectLst/>
                          <a:latin typeface="Arial" charset="0"/>
                        </a:rPr>
                        <a:t>CompetitionDistance</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cat</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a:t>
                      </a:r>
                      <a:r>
                        <a:rPr lang="en-US" sz="1400" b="0" i="0" u="none" strike="noStrike"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0" i="0" u="none" strike="noStrike" dirty="0" err="1">
                          <a:solidFill>
                            <a:srgbClr val="000000"/>
                          </a:solidFill>
                          <a:effectLst/>
                          <a:latin typeface="Arial" charset="0"/>
                        </a:rPr>
                        <a:t>PromoInterval</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cat</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a:t>
                      </a:r>
                      <a:r>
                        <a:rPr lang="en-US" sz="1400" b="0" i="0" u="none" strike="noStrike"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1" i="0" u="sng" dirty="0" err="1">
                          <a:solidFill>
                            <a:srgbClr val="000000"/>
                          </a:solidFill>
                          <a:effectLst/>
                          <a:latin typeface="Arial" charset="0"/>
                        </a:rPr>
                        <a:t>CompetitionDistance</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Oval 6"/>
          <p:cNvSpPr/>
          <p:nvPr/>
        </p:nvSpPr>
        <p:spPr>
          <a:xfrm>
            <a:off x="1015999" y="3548368"/>
            <a:ext cx="2481094" cy="248109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charset="0"/>
                <a:ea typeface="Gill Sans" charset="0"/>
                <a:cs typeface="Gill Sans" charset="0"/>
              </a:rPr>
              <a:t>Days </a:t>
            </a:r>
            <a:r>
              <a:rPr lang="en-US" sz="2000" b="1">
                <a:solidFill>
                  <a:schemeClr val="tx1"/>
                </a:solidFill>
                <a:latin typeface="Gill Sans" charset="0"/>
                <a:ea typeface="Gill Sans" charset="0"/>
                <a:cs typeface="Gill Sans" charset="0"/>
              </a:rPr>
              <a:t>Since Promotion</a:t>
            </a:r>
            <a:endParaRPr lang="en-US" sz="2000" b="1" dirty="0">
              <a:solidFill>
                <a:schemeClr val="tx1"/>
              </a:solidFill>
              <a:latin typeface="Gill Sans" charset="0"/>
              <a:ea typeface="Gill Sans" charset="0"/>
              <a:cs typeface="Gill Sans" charset="0"/>
            </a:endParaRPr>
          </a:p>
        </p:txBody>
      </p:sp>
      <p:pic>
        <p:nvPicPr>
          <p:cNvPr id="1027" name="Picture 3" descr="https://lh6.googleusercontent.com/yLhhMNZaifwe2Sl77wMmqxgAn4MmPI5mv2PvsFdFASfaTyNf9dt-v2jJRSfm2SVcRA5rwQZ0L25A7FlspmwIcjrFcfbHcZ9E3XLv-HqFD297DzjuXKYzBzTc5IsNsHnoItOwMVL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041" y="3774060"/>
            <a:ext cx="3850200" cy="21425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276050" y="3849429"/>
            <a:ext cx="2696751" cy="1754326"/>
          </a:xfrm>
          <a:prstGeom prst="rect">
            <a:avLst/>
          </a:prstGeom>
          <a:noFill/>
        </p:spPr>
        <p:txBody>
          <a:bodyPr wrap="square" rtlCol="0">
            <a:spAutoFit/>
          </a:bodyPr>
          <a:lstStyle/>
          <a:p>
            <a:pPr marL="342900" indent="-342900">
              <a:buFont typeface="Arial" charset="0"/>
              <a:buChar char="•"/>
            </a:pPr>
            <a:r>
              <a:rPr lang="en-US" dirty="0">
                <a:latin typeface="Gill Sans" charset="0"/>
                <a:ea typeface="Gill Sans" charset="0"/>
                <a:cs typeface="Gill Sans" charset="0"/>
              </a:rPr>
              <a:t>Sales fall sharply after promotion</a:t>
            </a:r>
          </a:p>
          <a:p>
            <a:pPr marL="342900" indent="-342900">
              <a:buFont typeface="Arial" charset="0"/>
              <a:buChar char="•"/>
            </a:pPr>
            <a:r>
              <a:rPr lang="en-US" dirty="0">
                <a:latin typeface="Gill Sans" charset="0"/>
                <a:ea typeface="Gill Sans" charset="0"/>
                <a:cs typeface="Gill Sans" charset="0"/>
              </a:rPr>
              <a:t>Balance gain in revenue during promotion with the loss of revenue after promotion</a:t>
            </a:r>
          </a:p>
        </p:txBody>
      </p:sp>
    </p:spTree>
    <p:extLst>
      <p:ext uri="{BB962C8B-B14F-4D97-AF65-F5344CB8AC3E}">
        <p14:creationId xmlns:p14="http://schemas.microsoft.com/office/powerpoint/2010/main" val="1669332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a:latin typeface="Gill Sans Light" charset="0"/>
                <a:ea typeface="Gill Sans Light" charset="0"/>
                <a:cs typeface="Gill Sans Light" charset="0"/>
              </a:rPr>
              <a:t>Significant Variables</a:t>
            </a:r>
          </a:p>
        </p:txBody>
      </p:sp>
      <p:graphicFrame>
        <p:nvGraphicFramePr>
          <p:cNvPr id="2" name="Table 1"/>
          <p:cNvGraphicFramePr>
            <a:graphicFrameLocks noGrp="1"/>
          </p:cNvGraphicFramePr>
          <p:nvPr/>
        </p:nvGraphicFramePr>
        <p:xfrm>
          <a:off x="1015999" y="1741932"/>
          <a:ext cx="9956802" cy="1320800"/>
        </p:xfrm>
        <a:graphic>
          <a:graphicData uri="http://schemas.openxmlformats.org/drawingml/2006/table">
            <a:tbl>
              <a:tblPr/>
              <a:tblGrid>
                <a:gridCol w="1850760">
                  <a:extLst>
                    <a:ext uri="{9D8B030D-6E8A-4147-A177-3AD203B41FA5}">
                      <a16:colId xmlns:a16="http://schemas.microsoft.com/office/drawing/2014/main" val="20000"/>
                    </a:ext>
                  </a:extLst>
                </a:gridCol>
                <a:gridCol w="1449045">
                  <a:extLst>
                    <a:ext uri="{9D8B030D-6E8A-4147-A177-3AD203B41FA5}">
                      <a16:colId xmlns:a16="http://schemas.microsoft.com/office/drawing/2014/main" val="20001"/>
                    </a:ext>
                  </a:extLst>
                </a:gridCol>
                <a:gridCol w="2410292">
                  <a:extLst>
                    <a:ext uri="{9D8B030D-6E8A-4147-A177-3AD203B41FA5}">
                      <a16:colId xmlns:a16="http://schemas.microsoft.com/office/drawing/2014/main" val="20002"/>
                    </a:ext>
                  </a:extLst>
                </a:gridCol>
                <a:gridCol w="2037271">
                  <a:extLst>
                    <a:ext uri="{9D8B030D-6E8A-4147-A177-3AD203B41FA5}">
                      <a16:colId xmlns:a16="http://schemas.microsoft.com/office/drawing/2014/main" val="20003"/>
                    </a:ext>
                  </a:extLst>
                </a:gridCol>
                <a:gridCol w="2209434">
                  <a:extLst>
                    <a:ext uri="{9D8B030D-6E8A-4147-A177-3AD203B41FA5}">
                      <a16:colId xmlns:a16="http://schemas.microsoft.com/office/drawing/2014/main" val="20004"/>
                    </a:ext>
                  </a:extLst>
                </a:gridCol>
              </a:tblGrid>
              <a:tr h="0">
                <a:tc>
                  <a:txBody>
                    <a:bodyPr/>
                    <a:lstStyle/>
                    <a:p>
                      <a:pPr algn="ctr" rtl="0" fontAlgn="t">
                        <a:spcBef>
                          <a:spcPts val="0"/>
                        </a:spcBef>
                        <a:spcAft>
                          <a:spcPts val="0"/>
                        </a:spcAft>
                      </a:pPr>
                      <a:r>
                        <a:rPr lang="en-US" sz="1400" b="1" i="0" u="none" strike="noStrike" dirty="0">
                          <a:solidFill>
                            <a:srgbClr val="000000"/>
                          </a:solidFill>
                          <a:effectLst/>
                          <a:latin typeface="Arial" charset="0"/>
                        </a:rPr>
                        <a:t>Algorithm</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dirty="0">
                          <a:solidFill>
                            <a:srgbClr val="000000"/>
                          </a:solidFill>
                          <a:effectLst/>
                          <a:latin typeface="Arial" charset="0"/>
                        </a:rPr>
                        <a:t>Linear Regression</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dirty="0">
                          <a:solidFill>
                            <a:srgbClr val="000000"/>
                          </a:solidFill>
                          <a:effectLst/>
                          <a:latin typeface="Arial" charset="0"/>
                        </a:rPr>
                        <a:t>CART</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a:solidFill>
                            <a:srgbClr val="000000"/>
                          </a:solidFill>
                          <a:effectLst/>
                          <a:latin typeface="Arial" charset="0"/>
                        </a:rPr>
                        <a:t>Random Forest</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a:solidFill>
                            <a:srgbClr val="000000"/>
                          </a:solidFill>
                          <a:effectLst/>
                          <a:latin typeface="Arial" charset="0"/>
                        </a:rPr>
                        <a:t>XGBoost</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extLst>
                  <a:ext uri="{0D108BD9-81ED-4DB2-BD59-A6C34878D82A}">
                    <a16:rowId xmlns:a16="http://schemas.microsoft.com/office/drawing/2014/main" val="10000"/>
                  </a:ext>
                </a:extLst>
              </a:tr>
              <a:tr h="0">
                <a:tc>
                  <a:txBody>
                    <a:bodyPr/>
                    <a:lstStyle/>
                    <a:p>
                      <a:pPr algn="ctr" rtl="0" fontAlgn="t">
                        <a:spcBef>
                          <a:spcPts val="0"/>
                        </a:spcBef>
                        <a:spcAft>
                          <a:spcPts val="0"/>
                        </a:spcAft>
                      </a:pPr>
                      <a:r>
                        <a:rPr lang="en-US" sz="1400" b="1" i="0" u="none" strike="noStrike" dirty="0">
                          <a:solidFill>
                            <a:srgbClr val="000000"/>
                          </a:solidFill>
                          <a:effectLst/>
                          <a:latin typeface="Arial" charset="0"/>
                        </a:rPr>
                        <a:t>Significant Variables</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400" b="0" i="0" u="none" strike="noStrike">
                          <a:solidFill>
                            <a:srgbClr val="000000"/>
                          </a:solidFill>
                          <a:effectLst/>
                          <a:latin typeface="Arial" charset="0"/>
                        </a:rPr>
                        <a:t>1. </a:t>
                      </a:r>
                      <a:r>
                        <a:rPr lang="en-US" sz="1400" b="1" i="0" u="sng">
                          <a:solidFill>
                            <a:srgbClr val="000000"/>
                          </a:solidFill>
                          <a:effectLst/>
                          <a:latin typeface="Arial" charset="0"/>
                        </a:rPr>
                        <a:t>cat</a:t>
                      </a:r>
                      <a:endParaRPr lang="en-US" sz="2800">
                        <a:effectLst/>
                      </a:endParaRPr>
                    </a:p>
                    <a:p>
                      <a:pPr rtl="0" fontAlgn="t">
                        <a:spcBef>
                          <a:spcPts val="0"/>
                        </a:spcBef>
                        <a:spcAft>
                          <a:spcPts val="0"/>
                        </a:spcAft>
                      </a:pPr>
                      <a:r>
                        <a:rPr lang="en-US" sz="1400" b="0" i="0" u="none" strike="noStrike">
                          <a:solidFill>
                            <a:srgbClr val="000000"/>
                          </a:solidFill>
                          <a:effectLst/>
                          <a:latin typeface="Arial" charset="0"/>
                        </a:rPr>
                        <a:t>2. Promo1</a:t>
                      </a:r>
                      <a:endParaRPr lang="en-US" sz="2800">
                        <a:effectLst/>
                      </a:endParaRPr>
                    </a:p>
                    <a:p>
                      <a:pPr rtl="0" fontAlgn="t">
                        <a:spcBef>
                          <a:spcPts val="0"/>
                        </a:spcBef>
                        <a:spcAft>
                          <a:spcPts val="0"/>
                        </a:spcAft>
                      </a:pPr>
                      <a:r>
                        <a:rPr lang="en-US" sz="1400" b="0" i="0" u="none" strike="noStrike">
                          <a:solidFill>
                            <a:srgbClr val="000000"/>
                          </a:solidFill>
                          <a:effectLst/>
                          <a:latin typeface="Arial" charset="0"/>
                        </a:rPr>
                        <a:t>3. isclosetmr1</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a:t>
                      </a:r>
                      <a:r>
                        <a:rPr lang="en-US" sz="1400" b="1" i="0" u="sng"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Promo1</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0" i="0" u="none" strike="noStrike" dirty="0" err="1">
                          <a:solidFill>
                            <a:srgbClr val="000000"/>
                          </a:solidFill>
                          <a:effectLst/>
                          <a:latin typeface="Arial" charset="0"/>
                        </a:rPr>
                        <a:t>CompetitionDistance</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cat</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a:t>
                      </a:r>
                      <a:r>
                        <a:rPr lang="en-US" sz="1400" b="0" i="0" u="none" strike="noStrike"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0" i="0" u="none" strike="noStrike" dirty="0" err="1">
                          <a:solidFill>
                            <a:srgbClr val="000000"/>
                          </a:solidFill>
                          <a:effectLst/>
                          <a:latin typeface="Arial" charset="0"/>
                        </a:rPr>
                        <a:t>PromoInterval</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cat</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a:t>
                      </a:r>
                      <a:r>
                        <a:rPr lang="en-US" sz="1400" b="0" i="0" u="none" strike="noStrike"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1" i="0" u="sng" dirty="0" err="1">
                          <a:solidFill>
                            <a:srgbClr val="000000"/>
                          </a:solidFill>
                          <a:effectLst/>
                          <a:latin typeface="Arial" charset="0"/>
                        </a:rPr>
                        <a:t>CompetitionDistance</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Oval 6"/>
          <p:cNvSpPr/>
          <p:nvPr/>
        </p:nvSpPr>
        <p:spPr>
          <a:xfrm>
            <a:off x="1015999" y="3548368"/>
            <a:ext cx="2481094" cy="248109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charset="0"/>
                <a:ea typeface="Gill Sans" charset="0"/>
                <a:cs typeface="Gill Sans" charset="0"/>
              </a:rPr>
              <a:t>Comp Distance</a:t>
            </a:r>
          </a:p>
        </p:txBody>
      </p:sp>
      <p:pic>
        <p:nvPicPr>
          <p:cNvPr id="2050" name="Picture 2" descr="https://lh3.googleusercontent.com/EhxdkXogXooNEyyu3a7ngR0p2LVE_9_pnYNL-jVXQFdsnMqy8NC7Wm3-gh12hQ11ZB9_OYyx-N7_LotDabCd3ft9vf4GQA0BQxurMQXDpJxQKuawNqs484csQVUH9f5jbejvjJM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5616" y="3795506"/>
            <a:ext cx="3897567" cy="21559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276050" y="3849429"/>
            <a:ext cx="2696751" cy="1754326"/>
          </a:xfrm>
          <a:prstGeom prst="rect">
            <a:avLst/>
          </a:prstGeom>
          <a:noFill/>
        </p:spPr>
        <p:txBody>
          <a:bodyPr wrap="square" rtlCol="0">
            <a:spAutoFit/>
          </a:bodyPr>
          <a:lstStyle/>
          <a:p>
            <a:pPr marL="342900" indent="-342900">
              <a:buFont typeface="Arial" charset="0"/>
              <a:buChar char="•"/>
            </a:pPr>
            <a:r>
              <a:rPr lang="en-US" dirty="0">
                <a:latin typeface="Gill Sans" charset="0"/>
                <a:ea typeface="Gill Sans" charset="0"/>
                <a:cs typeface="Gill Sans" charset="0"/>
              </a:rPr>
              <a:t>Higher Competition Distance, Higher Sales</a:t>
            </a:r>
          </a:p>
          <a:p>
            <a:pPr marL="342900" indent="-342900">
              <a:buFont typeface="Arial" charset="0"/>
              <a:buChar char="•"/>
            </a:pPr>
            <a:r>
              <a:rPr lang="en-US" dirty="0" err="1">
                <a:latin typeface="Gill Sans" charset="0"/>
                <a:ea typeface="Gill Sans" charset="0"/>
                <a:cs typeface="Gill Sans" charset="0"/>
              </a:rPr>
              <a:t>Signifiy</a:t>
            </a:r>
            <a:r>
              <a:rPr lang="en-US" dirty="0">
                <a:latin typeface="Gill Sans" charset="0"/>
                <a:ea typeface="Gill Sans" charset="0"/>
                <a:cs typeface="Gill Sans" charset="0"/>
              </a:rPr>
              <a:t> need to continue differentiating to stand out against competition</a:t>
            </a:r>
          </a:p>
        </p:txBody>
      </p:sp>
    </p:spTree>
    <p:extLst>
      <p:ext uri="{BB962C8B-B14F-4D97-AF65-F5344CB8AC3E}">
        <p14:creationId xmlns:p14="http://schemas.microsoft.com/office/powerpoint/2010/main" val="11905765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a:latin typeface="Gill Sans Light" charset="0"/>
                <a:ea typeface="Gill Sans Light" charset="0"/>
                <a:cs typeface="Gill Sans Light" charset="0"/>
              </a:rPr>
              <a:t>Significant Variables</a:t>
            </a:r>
          </a:p>
        </p:txBody>
      </p:sp>
      <p:graphicFrame>
        <p:nvGraphicFramePr>
          <p:cNvPr id="2" name="Table 1"/>
          <p:cNvGraphicFramePr>
            <a:graphicFrameLocks noGrp="1"/>
          </p:cNvGraphicFramePr>
          <p:nvPr/>
        </p:nvGraphicFramePr>
        <p:xfrm>
          <a:off x="1015999" y="1741932"/>
          <a:ext cx="9956802" cy="1320800"/>
        </p:xfrm>
        <a:graphic>
          <a:graphicData uri="http://schemas.openxmlformats.org/drawingml/2006/table">
            <a:tbl>
              <a:tblPr/>
              <a:tblGrid>
                <a:gridCol w="1850760">
                  <a:extLst>
                    <a:ext uri="{9D8B030D-6E8A-4147-A177-3AD203B41FA5}">
                      <a16:colId xmlns:a16="http://schemas.microsoft.com/office/drawing/2014/main" val="20000"/>
                    </a:ext>
                  </a:extLst>
                </a:gridCol>
                <a:gridCol w="1449045">
                  <a:extLst>
                    <a:ext uri="{9D8B030D-6E8A-4147-A177-3AD203B41FA5}">
                      <a16:colId xmlns:a16="http://schemas.microsoft.com/office/drawing/2014/main" val="20001"/>
                    </a:ext>
                  </a:extLst>
                </a:gridCol>
                <a:gridCol w="2410292">
                  <a:extLst>
                    <a:ext uri="{9D8B030D-6E8A-4147-A177-3AD203B41FA5}">
                      <a16:colId xmlns:a16="http://schemas.microsoft.com/office/drawing/2014/main" val="20002"/>
                    </a:ext>
                  </a:extLst>
                </a:gridCol>
                <a:gridCol w="2037271">
                  <a:extLst>
                    <a:ext uri="{9D8B030D-6E8A-4147-A177-3AD203B41FA5}">
                      <a16:colId xmlns:a16="http://schemas.microsoft.com/office/drawing/2014/main" val="20003"/>
                    </a:ext>
                  </a:extLst>
                </a:gridCol>
                <a:gridCol w="2209434">
                  <a:extLst>
                    <a:ext uri="{9D8B030D-6E8A-4147-A177-3AD203B41FA5}">
                      <a16:colId xmlns:a16="http://schemas.microsoft.com/office/drawing/2014/main" val="20004"/>
                    </a:ext>
                  </a:extLst>
                </a:gridCol>
              </a:tblGrid>
              <a:tr h="0">
                <a:tc>
                  <a:txBody>
                    <a:bodyPr/>
                    <a:lstStyle/>
                    <a:p>
                      <a:pPr algn="ctr" rtl="0" fontAlgn="t">
                        <a:spcBef>
                          <a:spcPts val="0"/>
                        </a:spcBef>
                        <a:spcAft>
                          <a:spcPts val="0"/>
                        </a:spcAft>
                      </a:pPr>
                      <a:r>
                        <a:rPr lang="en-US" sz="1400" b="1" i="0" u="none" strike="noStrike" dirty="0">
                          <a:solidFill>
                            <a:srgbClr val="000000"/>
                          </a:solidFill>
                          <a:effectLst/>
                          <a:latin typeface="Arial" charset="0"/>
                        </a:rPr>
                        <a:t>Algorithm</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dirty="0">
                          <a:solidFill>
                            <a:srgbClr val="000000"/>
                          </a:solidFill>
                          <a:effectLst/>
                          <a:latin typeface="Arial" charset="0"/>
                        </a:rPr>
                        <a:t>Linear Regression</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dirty="0">
                          <a:solidFill>
                            <a:srgbClr val="000000"/>
                          </a:solidFill>
                          <a:effectLst/>
                          <a:latin typeface="Arial" charset="0"/>
                        </a:rPr>
                        <a:t>CART</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a:solidFill>
                            <a:srgbClr val="000000"/>
                          </a:solidFill>
                          <a:effectLst/>
                          <a:latin typeface="Arial" charset="0"/>
                        </a:rPr>
                        <a:t>Random Forest</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algn="ctr" rtl="0" fontAlgn="t">
                        <a:spcBef>
                          <a:spcPts val="0"/>
                        </a:spcBef>
                        <a:spcAft>
                          <a:spcPts val="0"/>
                        </a:spcAft>
                      </a:pPr>
                      <a:r>
                        <a:rPr lang="en-US" sz="1400" b="1" i="0" u="none" strike="noStrike">
                          <a:solidFill>
                            <a:srgbClr val="000000"/>
                          </a:solidFill>
                          <a:effectLst/>
                          <a:latin typeface="Arial" charset="0"/>
                        </a:rPr>
                        <a:t>XGBoost</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extLst>
                  <a:ext uri="{0D108BD9-81ED-4DB2-BD59-A6C34878D82A}">
                    <a16:rowId xmlns:a16="http://schemas.microsoft.com/office/drawing/2014/main" val="10000"/>
                  </a:ext>
                </a:extLst>
              </a:tr>
              <a:tr h="0">
                <a:tc>
                  <a:txBody>
                    <a:bodyPr/>
                    <a:lstStyle/>
                    <a:p>
                      <a:pPr algn="ctr" rtl="0" fontAlgn="t">
                        <a:spcBef>
                          <a:spcPts val="0"/>
                        </a:spcBef>
                        <a:spcAft>
                          <a:spcPts val="0"/>
                        </a:spcAft>
                      </a:pPr>
                      <a:r>
                        <a:rPr lang="en-US" sz="1400" b="1" i="0" u="none" strike="noStrike" dirty="0">
                          <a:solidFill>
                            <a:srgbClr val="000000"/>
                          </a:solidFill>
                          <a:effectLst/>
                          <a:latin typeface="Arial" charset="0"/>
                        </a:rPr>
                        <a:t>Significant Variables</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CCCC"/>
                    </a:solidFill>
                  </a:tcPr>
                </a:tc>
                <a:tc>
                  <a:txBody>
                    <a:bodyPr/>
                    <a:lstStyle/>
                    <a:p>
                      <a:pPr rtl="0" fontAlgn="t">
                        <a:spcBef>
                          <a:spcPts val="0"/>
                        </a:spcBef>
                        <a:spcAft>
                          <a:spcPts val="0"/>
                        </a:spcAft>
                      </a:pPr>
                      <a:r>
                        <a:rPr lang="en-US" sz="1400" b="0" i="0" u="none" strike="noStrike">
                          <a:solidFill>
                            <a:srgbClr val="000000"/>
                          </a:solidFill>
                          <a:effectLst/>
                          <a:latin typeface="Arial" charset="0"/>
                        </a:rPr>
                        <a:t>1. </a:t>
                      </a:r>
                      <a:r>
                        <a:rPr lang="en-US" sz="1400" b="1" i="0" u="sng">
                          <a:solidFill>
                            <a:srgbClr val="000000"/>
                          </a:solidFill>
                          <a:effectLst/>
                          <a:latin typeface="Arial" charset="0"/>
                        </a:rPr>
                        <a:t>cat</a:t>
                      </a:r>
                      <a:endParaRPr lang="en-US" sz="2800">
                        <a:effectLst/>
                      </a:endParaRPr>
                    </a:p>
                    <a:p>
                      <a:pPr rtl="0" fontAlgn="t">
                        <a:spcBef>
                          <a:spcPts val="0"/>
                        </a:spcBef>
                        <a:spcAft>
                          <a:spcPts val="0"/>
                        </a:spcAft>
                      </a:pPr>
                      <a:r>
                        <a:rPr lang="en-US" sz="1400" b="0" i="0" u="none" strike="noStrike">
                          <a:solidFill>
                            <a:srgbClr val="000000"/>
                          </a:solidFill>
                          <a:effectLst/>
                          <a:latin typeface="Arial" charset="0"/>
                        </a:rPr>
                        <a:t>2. Promo1</a:t>
                      </a:r>
                      <a:endParaRPr lang="en-US" sz="2800">
                        <a:effectLst/>
                      </a:endParaRPr>
                    </a:p>
                    <a:p>
                      <a:pPr rtl="0" fontAlgn="t">
                        <a:spcBef>
                          <a:spcPts val="0"/>
                        </a:spcBef>
                        <a:spcAft>
                          <a:spcPts val="0"/>
                        </a:spcAft>
                      </a:pPr>
                      <a:r>
                        <a:rPr lang="en-US" sz="1400" b="0" i="0" u="none" strike="noStrike">
                          <a:solidFill>
                            <a:srgbClr val="000000"/>
                          </a:solidFill>
                          <a:effectLst/>
                          <a:latin typeface="Arial" charset="0"/>
                        </a:rPr>
                        <a:t>3. isclosetmr1</a:t>
                      </a:r>
                      <a:endParaRPr lang="en-US" sz="280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a:t>
                      </a:r>
                      <a:r>
                        <a:rPr lang="en-US" sz="1400" b="1" i="0" u="sng"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Promo1</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0" i="0" u="none" strike="noStrike" dirty="0" err="1">
                          <a:solidFill>
                            <a:srgbClr val="000000"/>
                          </a:solidFill>
                          <a:effectLst/>
                          <a:latin typeface="Arial" charset="0"/>
                        </a:rPr>
                        <a:t>CompetitionDistance</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cat</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a:t>
                      </a:r>
                      <a:r>
                        <a:rPr lang="en-US" sz="1400" b="0" i="0" u="none" strike="noStrike"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0" i="0" u="none" strike="noStrike" dirty="0" err="1">
                          <a:solidFill>
                            <a:srgbClr val="000000"/>
                          </a:solidFill>
                          <a:effectLst/>
                          <a:latin typeface="Arial" charset="0"/>
                        </a:rPr>
                        <a:t>PromoInterval</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charset="0"/>
                        </a:rPr>
                        <a:t>1. cat</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2. </a:t>
                      </a:r>
                      <a:r>
                        <a:rPr lang="en-US" sz="1400" b="0" i="0" u="none" strike="noStrike" dirty="0" err="1">
                          <a:solidFill>
                            <a:srgbClr val="000000"/>
                          </a:solidFill>
                          <a:effectLst/>
                          <a:latin typeface="Arial" charset="0"/>
                        </a:rPr>
                        <a:t>DaysSincePromo</a:t>
                      </a:r>
                      <a:endParaRPr lang="en-US" sz="2800" dirty="0">
                        <a:effectLst/>
                      </a:endParaRPr>
                    </a:p>
                    <a:p>
                      <a:pPr rtl="0" fontAlgn="t">
                        <a:spcBef>
                          <a:spcPts val="0"/>
                        </a:spcBef>
                        <a:spcAft>
                          <a:spcPts val="0"/>
                        </a:spcAft>
                      </a:pPr>
                      <a:r>
                        <a:rPr lang="en-US" sz="1400" b="0" i="0" u="none" strike="noStrike" dirty="0">
                          <a:solidFill>
                            <a:srgbClr val="000000"/>
                          </a:solidFill>
                          <a:effectLst/>
                          <a:latin typeface="Arial" charset="0"/>
                        </a:rPr>
                        <a:t>3. </a:t>
                      </a:r>
                      <a:r>
                        <a:rPr lang="en-US" sz="1400" b="1" i="0" u="sng" dirty="0" err="1">
                          <a:solidFill>
                            <a:srgbClr val="000000"/>
                          </a:solidFill>
                          <a:effectLst/>
                          <a:latin typeface="Arial" charset="0"/>
                        </a:rPr>
                        <a:t>CompetitionDistance</a:t>
                      </a:r>
                      <a:endParaRPr lang="en-US" sz="2800" dirty="0">
                        <a:effectLs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 name="Oval 6"/>
          <p:cNvSpPr/>
          <p:nvPr/>
        </p:nvSpPr>
        <p:spPr>
          <a:xfrm>
            <a:off x="2481429" y="3548368"/>
            <a:ext cx="2481094" cy="2481094"/>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Gill Sans" charset="0"/>
                <a:ea typeface="Gill Sans" charset="0"/>
                <a:cs typeface="Gill Sans" charset="0"/>
              </a:rPr>
              <a:t>Category</a:t>
            </a:r>
          </a:p>
        </p:txBody>
      </p:sp>
      <p:sp>
        <p:nvSpPr>
          <p:cNvPr id="8" name="TextBox 7"/>
          <p:cNvSpPr txBox="1"/>
          <p:nvPr/>
        </p:nvSpPr>
        <p:spPr>
          <a:xfrm>
            <a:off x="5320332" y="4188750"/>
            <a:ext cx="4611068" cy="1200329"/>
          </a:xfrm>
          <a:prstGeom prst="rect">
            <a:avLst/>
          </a:prstGeom>
          <a:noFill/>
        </p:spPr>
        <p:txBody>
          <a:bodyPr wrap="square" rtlCol="0">
            <a:spAutoFit/>
          </a:bodyPr>
          <a:lstStyle/>
          <a:p>
            <a:pPr marL="342900" indent="-342900">
              <a:buFont typeface="Arial" charset="0"/>
              <a:buChar char="•"/>
            </a:pPr>
            <a:r>
              <a:rPr lang="en-US" dirty="0">
                <a:latin typeface="Gill Sans" charset="0"/>
                <a:ea typeface="Gill Sans" charset="0"/>
                <a:cs typeface="Gill Sans" charset="0"/>
              </a:rPr>
              <a:t>Initially classified as a measure of general store popularity</a:t>
            </a:r>
          </a:p>
          <a:p>
            <a:pPr marL="342900" indent="-342900">
              <a:buFont typeface="Arial" charset="0"/>
              <a:buChar char="•"/>
            </a:pPr>
            <a:r>
              <a:rPr lang="en-US" dirty="0">
                <a:latin typeface="Gill Sans" charset="0"/>
                <a:ea typeface="Gill Sans" charset="0"/>
                <a:cs typeface="Gill Sans" charset="0"/>
              </a:rPr>
              <a:t>May not be sufficiently described by existing factors</a:t>
            </a:r>
          </a:p>
        </p:txBody>
      </p:sp>
    </p:spTree>
    <p:extLst>
      <p:ext uri="{BB962C8B-B14F-4D97-AF65-F5344CB8AC3E}">
        <p14:creationId xmlns:p14="http://schemas.microsoft.com/office/powerpoint/2010/main" val="1195392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11052770"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6. Insights &amp; Solutions: </a:t>
            </a:r>
            <a:r>
              <a:rPr lang="en-US" sz="2400" dirty="0">
                <a:latin typeface="Gill Sans Light" charset="0"/>
                <a:ea typeface="Gill Sans Light" charset="0"/>
                <a:cs typeface="Gill Sans Light" charset="0"/>
              </a:rPr>
              <a:t>Study Limitations</a:t>
            </a:r>
          </a:p>
        </p:txBody>
      </p:sp>
      <p:sp>
        <p:nvSpPr>
          <p:cNvPr id="2" name="Rounded Rectangle 1"/>
          <p:cNvSpPr/>
          <p:nvPr/>
        </p:nvSpPr>
        <p:spPr>
          <a:xfrm>
            <a:off x="1897380" y="1783080"/>
            <a:ext cx="3634740" cy="1350046"/>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Limited Data Points</a:t>
            </a:r>
          </a:p>
          <a:p>
            <a:pPr algn="ctr"/>
            <a:r>
              <a:rPr lang="en-US" sz="2000" i="1" dirty="0">
                <a:latin typeface="Gill Sans Light" charset="0"/>
                <a:ea typeface="Gill Sans Light" charset="0"/>
                <a:cs typeface="Gill Sans Light" charset="0"/>
              </a:rPr>
              <a:t>Store Level Analysis</a:t>
            </a:r>
          </a:p>
          <a:p>
            <a:pPr algn="ctr"/>
            <a:r>
              <a:rPr lang="en-US" sz="2000" i="1" dirty="0">
                <a:latin typeface="Gill Sans Light" charset="0"/>
                <a:ea typeface="Gill Sans Light" charset="0"/>
                <a:cs typeface="Gill Sans Light" charset="0"/>
              </a:rPr>
              <a:t>Expand to other Store Categories</a:t>
            </a:r>
          </a:p>
        </p:txBody>
      </p:sp>
      <p:sp>
        <p:nvSpPr>
          <p:cNvPr id="8" name="Rounded Rectangle 7"/>
          <p:cNvSpPr/>
          <p:nvPr/>
        </p:nvSpPr>
        <p:spPr>
          <a:xfrm>
            <a:off x="6115547" y="1783080"/>
            <a:ext cx="3634740" cy="1350046"/>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Simple Model Assembly</a:t>
            </a:r>
          </a:p>
          <a:p>
            <a:pPr algn="ctr"/>
            <a:r>
              <a:rPr lang="en-US" sz="2000" i="1" dirty="0">
                <a:latin typeface="Gill Sans Light" charset="0"/>
                <a:ea typeface="Gill Sans Light" charset="0"/>
                <a:cs typeface="Gill Sans Light" charset="0"/>
              </a:rPr>
              <a:t>Bootstrap Aggregating</a:t>
            </a:r>
          </a:p>
          <a:p>
            <a:pPr algn="ctr"/>
            <a:r>
              <a:rPr lang="en-US" sz="2000" i="1" dirty="0">
                <a:latin typeface="Gill Sans Light" charset="0"/>
                <a:ea typeface="Gill Sans Light" charset="0"/>
                <a:cs typeface="Gill Sans Light" charset="0"/>
              </a:rPr>
              <a:t>Boosting</a:t>
            </a:r>
          </a:p>
        </p:txBody>
      </p:sp>
      <p:sp>
        <p:nvSpPr>
          <p:cNvPr id="9" name="Rounded Rectangle 8"/>
          <p:cNvSpPr/>
          <p:nvPr/>
        </p:nvSpPr>
        <p:spPr>
          <a:xfrm>
            <a:off x="1897380" y="3657598"/>
            <a:ext cx="3634740" cy="1350046"/>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Categorical Y</a:t>
            </a:r>
          </a:p>
          <a:p>
            <a:pPr algn="ctr"/>
            <a:r>
              <a:rPr lang="en-US" sz="2000" i="1" dirty="0">
                <a:latin typeface="Gill Sans Light" charset="0"/>
                <a:ea typeface="Gill Sans Light" charset="0"/>
                <a:cs typeface="Gill Sans Light" charset="0"/>
              </a:rPr>
              <a:t>Logistic Regression</a:t>
            </a:r>
          </a:p>
          <a:p>
            <a:pPr algn="ctr"/>
            <a:r>
              <a:rPr lang="en-US" sz="2000" i="1" dirty="0">
                <a:latin typeface="Gill Sans Light" charset="0"/>
                <a:ea typeface="Gill Sans Light" charset="0"/>
                <a:cs typeface="Gill Sans Light" charset="0"/>
              </a:rPr>
              <a:t>Categorical </a:t>
            </a:r>
            <a:r>
              <a:rPr lang="en-US" sz="2000" i="1" dirty="0" err="1">
                <a:latin typeface="Gill Sans Light" charset="0"/>
                <a:ea typeface="Gill Sans Light" charset="0"/>
                <a:cs typeface="Gill Sans Light" charset="0"/>
              </a:rPr>
              <a:t>Rpart</a:t>
            </a:r>
            <a:r>
              <a:rPr lang="en-US" sz="2000" i="1" dirty="0">
                <a:latin typeface="Gill Sans Light" charset="0"/>
                <a:ea typeface="Gill Sans Light" charset="0"/>
                <a:cs typeface="Gill Sans Light" charset="0"/>
              </a:rPr>
              <a:t> </a:t>
            </a:r>
          </a:p>
        </p:txBody>
      </p:sp>
      <p:sp>
        <p:nvSpPr>
          <p:cNvPr id="10" name="Rounded Rectangle 9"/>
          <p:cNvSpPr/>
          <p:nvPr/>
        </p:nvSpPr>
        <p:spPr>
          <a:xfrm>
            <a:off x="6115547" y="3597726"/>
            <a:ext cx="3634740" cy="1350046"/>
          </a:xfrm>
          <a:prstGeom prst="round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Gill Sans" charset="0"/>
                <a:ea typeface="Gill Sans" charset="0"/>
                <a:cs typeface="Gill Sans" charset="0"/>
              </a:rPr>
              <a:t>Limited Features</a:t>
            </a:r>
          </a:p>
          <a:p>
            <a:pPr algn="ctr"/>
            <a:r>
              <a:rPr lang="en-US" sz="2000" i="1" dirty="0">
                <a:latin typeface="Gill Sans Light" charset="0"/>
                <a:ea typeface="Gill Sans Light" charset="0"/>
                <a:cs typeface="Gill Sans Light" charset="0"/>
              </a:rPr>
              <a:t>Geographical Features</a:t>
            </a:r>
          </a:p>
          <a:p>
            <a:pPr algn="ctr"/>
            <a:r>
              <a:rPr lang="en-US" sz="2000" i="1" dirty="0">
                <a:latin typeface="Gill Sans Light" charset="0"/>
                <a:ea typeface="Gill Sans Light" charset="0"/>
                <a:cs typeface="Gill Sans Light" charset="0"/>
              </a:rPr>
              <a:t>Weather Features</a:t>
            </a:r>
          </a:p>
        </p:txBody>
      </p:sp>
    </p:spTree>
    <p:extLst>
      <p:ext uri="{BB962C8B-B14F-4D97-AF65-F5344CB8AC3E}">
        <p14:creationId xmlns:p14="http://schemas.microsoft.com/office/powerpoint/2010/main" val="702402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ge result for rossmann store"/>
          <p:cNvPicPr>
            <a:picLocks noChangeAspect="1" noChangeArrowheads="1"/>
          </p:cNvPicPr>
          <p:nvPr/>
        </p:nvPicPr>
        <p:blipFill rotWithShape="1">
          <a:blip r:embed="rId3">
            <a:extLst>
              <a:ext uri="{28A0092B-C50C-407E-A947-70E740481C1C}">
                <a14:useLocalDpi xmlns:a14="http://schemas.microsoft.com/office/drawing/2010/main" val="0"/>
              </a:ext>
            </a:extLst>
          </a:blip>
          <a:srcRect r="5565"/>
          <a:stretch/>
        </p:blipFill>
        <p:spPr bwMode="auto">
          <a:xfrm>
            <a:off x="1" y="0"/>
            <a:ext cx="12192000" cy="685868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1624076" y="457201"/>
            <a:ext cx="8943846" cy="5966459"/>
          </a:xfrm>
          <a:prstGeom prst="roundRect">
            <a:avLst/>
          </a:prstGeom>
          <a:solidFill>
            <a:srgbClr val="FFFFFF">
              <a:alpha val="8588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98643" y="772763"/>
            <a:ext cx="7394712" cy="477979"/>
          </a:xfrm>
          <a:prstGeom prst="rect">
            <a:avLst/>
          </a:prstGeom>
          <a:noFill/>
        </p:spPr>
        <p:txBody>
          <a:bodyPr wrap="square" rtlCol="0">
            <a:spAutoFit/>
          </a:bodyPr>
          <a:lstStyle/>
          <a:p>
            <a:pPr algn="ctr"/>
            <a:r>
              <a:rPr lang="en-US" sz="2400" b="1" dirty="0">
                <a:latin typeface="Gill Sans SemiBold" charset="0"/>
                <a:ea typeface="Gill Sans SemiBold" charset="0"/>
                <a:cs typeface="Gill Sans SemiBold" charset="0"/>
              </a:rPr>
              <a:t>1. Workforce Planning in </a:t>
            </a:r>
            <a:r>
              <a:rPr lang="en-US" sz="2400" b="1" dirty="0" err="1">
                <a:latin typeface="Gill Sans SemiBold" charset="0"/>
                <a:ea typeface="Gill Sans SemiBold" charset="0"/>
                <a:cs typeface="Gill Sans SemiBold" charset="0"/>
              </a:rPr>
              <a:t>Rossman</a:t>
            </a:r>
            <a:endParaRPr lang="en-US" sz="2400" b="1" dirty="0">
              <a:latin typeface="Gill Sans SemiBold" charset="0"/>
              <a:ea typeface="Gill Sans SemiBold" charset="0"/>
              <a:cs typeface="Gill Sans SemiBold" charset="0"/>
            </a:endParaRPr>
          </a:p>
        </p:txBody>
      </p:sp>
      <p:sp>
        <p:nvSpPr>
          <p:cNvPr id="2" name="Rectangle 1"/>
          <p:cNvSpPr/>
          <p:nvPr/>
        </p:nvSpPr>
        <p:spPr>
          <a:xfrm>
            <a:off x="3047999" y="1319080"/>
            <a:ext cx="6096000" cy="923330"/>
          </a:xfrm>
          <a:prstGeom prst="rect">
            <a:avLst/>
          </a:prstGeom>
        </p:spPr>
        <p:txBody>
          <a:bodyPr>
            <a:spAutoFit/>
          </a:bodyPr>
          <a:lstStyle/>
          <a:p>
            <a:r>
              <a:rPr lang="en-US" i="1" dirty="0">
                <a:solidFill>
                  <a:srgbClr val="000000"/>
                </a:solidFill>
                <a:latin typeface="Gill Sans" charset="0"/>
                <a:ea typeface="Gill Sans" charset="0"/>
                <a:cs typeface="Gill Sans" charset="0"/>
              </a:rPr>
              <a:t>“Workforce Planning is the continuous process of aligning the needs and priorities of the business with those of its workforce, in order to meet the regulatory, legislative, service and production requirements.”</a:t>
            </a:r>
            <a:endParaRPr lang="en-US" i="1" dirty="0">
              <a:latin typeface="Gill Sans" charset="0"/>
              <a:ea typeface="Gill Sans" charset="0"/>
              <a:cs typeface="Gill Sans" charset="0"/>
            </a:endParaRPr>
          </a:p>
        </p:txBody>
      </p:sp>
      <p:sp>
        <p:nvSpPr>
          <p:cNvPr id="3" name="Rectangle 2"/>
          <p:cNvSpPr/>
          <p:nvPr/>
        </p:nvSpPr>
        <p:spPr>
          <a:xfrm>
            <a:off x="3047998" y="2389170"/>
            <a:ext cx="6096000" cy="646331"/>
          </a:xfrm>
          <a:prstGeom prst="rect">
            <a:avLst/>
          </a:prstGeom>
        </p:spPr>
        <p:txBody>
          <a:bodyPr>
            <a:spAutoFit/>
          </a:bodyPr>
          <a:lstStyle/>
          <a:p>
            <a:r>
              <a:rPr lang="en-US" dirty="0">
                <a:solidFill>
                  <a:srgbClr val="000000"/>
                </a:solidFill>
                <a:latin typeface="Gill Sans" charset="0"/>
                <a:ea typeface="Gill Sans" charset="0"/>
                <a:cs typeface="Gill Sans" charset="0"/>
              </a:rPr>
              <a:t>Proper workforce planning potential leads to </a:t>
            </a:r>
            <a:r>
              <a:rPr lang="en-US" b="1" dirty="0">
                <a:solidFill>
                  <a:srgbClr val="000000"/>
                </a:solidFill>
                <a:latin typeface="Gill Sans" charset="0"/>
                <a:ea typeface="Gill Sans" charset="0"/>
                <a:cs typeface="Gill Sans" charset="0"/>
              </a:rPr>
              <a:t>6.15% savings </a:t>
            </a:r>
            <a:r>
              <a:rPr lang="en-US" dirty="0">
                <a:solidFill>
                  <a:srgbClr val="000000"/>
                </a:solidFill>
                <a:latin typeface="Gill Sans" charset="0"/>
                <a:ea typeface="Gill Sans" charset="0"/>
                <a:cs typeface="Gill Sans" charset="0"/>
              </a:rPr>
              <a:t>in lost sales and a </a:t>
            </a:r>
            <a:r>
              <a:rPr lang="en-US" b="1" dirty="0">
                <a:solidFill>
                  <a:srgbClr val="000000"/>
                </a:solidFill>
                <a:latin typeface="Gill Sans" charset="0"/>
                <a:ea typeface="Gill Sans" charset="0"/>
                <a:cs typeface="Gill Sans" charset="0"/>
              </a:rPr>
              <a:t>5.74% improvement in profitability</a:t>
            </a:r>
            <a:endParaRPr lang="en-US" b="1" dirty="0">
              <a:latin typeface="Gill Sans" charset="0"/>
              <a:ea typeface="Gill Sans" charset="0"/>
              <a:cs typeface="Gill Sans" charset="0"/>
            </a:endParaRPr>
          </a:p>
        </p:txBody>
      </p:sp>
      <p:sp>
        <p:nvSpPr>
          <p:cNvPr id="8" name="TextBox 7"/>
          <p:cNvSpPr txBox="1"/>
          <p:nvPr/>
        </p:nvSpPr>
        <p:spPr>
          <a:xfrm>
            <a:off x="2808047" y="3306780"/>
            <a:ext cx="6621621" cy="369332"/>
          </a:xfrm>
          <a:prstGeom prst="rect">
            <a:avLst/>
          </a:prstGeom>
          <a:noFill/>
        </p:spPr>
        <p:txBody>
          <a:bodyPr wrap="square" rtlCol="0">
            <a:spAutoFit/>
          </a:bodyPr>
          <a:lstStyle/>
          <a:p>
            <a:pPr algn="ctr"/>
            <a:r>
              <a:rPr lang="en-US" b="1" u="sng" dirty="0">
                <a:solidFill>
                  <a:srgbClr val="DC2440"/>
                </a:solidFill>
                <a:latin typeface="Gill Sans" charset="0"/>
                <a:ea typeface="Gill Sans" charset="0"/>
                <a:cs typeface="Gill Sans" charset="0"/>
              </a:rPr>
              <a:t>Workforce Planning Process </a:t>
            </a:r>
            <a:endParaRPr lang="en-US" b="1" u="sng" dirty="0">
              <a:solidFill>
                <a:srgbClr val="DC2440"/>
              </a:solidFill>
              <a:effectLst/>
              <a:latin typeface="Gill Sans" charset="0"/>
              <a:ea typeface="Gill Sans" charset="0"/>
              <a:cs typeface="Gill Sans" charset="0"/>
            </a:endParaRPr>
          </a:p>
        </p:txBody>
      </p:sp>
      <p:pic>
        <p:nvPicPr>
          <p:cNvPr id="1026" name="Picture 2" descr="mage result for manager ve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7665" y="3853138"/>
            <a:ext cx="1022181" cy="1045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7533" y="3787371"/>
            <a:ext cx="1085528" cy="1110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3230672" y="3853138"/>
            <a:ext cx="1401059" cy="998903"/>
          </a:xfrm>
          <a:prstGeom prst="rect">
            <a:avLst/>
          </a:prstGeom>
          <a:ln>
            <a:solidFill>
              <a:schemeClr val="tx1"/>
            </a:solidFill>
          </a:ln>
        </p:spPr>
      </p:pic>
      <p:sp>
        <p:nvSpPr>
          <p:cNvPr id="12" name="Rectangle 11"/>
          <p:cNvSpPr/>
          <p:nvPr/>
        </p:nvSpPr>
        <p:spPr>
          <a:xfrm>
            <a:off x="2699968" y="4926025"/>
            <a:ext cx="2436861" cy="338554"/>
          </a:xfrm>
          <a:prstGeom prst="rect">
            <a:avLst/>
          </a:prstGeom>
        </p:spPr>
        <p:txBody>
          <a:bodyPr wrap="square">
            <a:spAutoFit/>
          </a:bodyPr>
          <a:lstStyle/>
          <a:p>
            <a:pPr algn="ctr"/>
            <a:r>
              <a:rPr lang="en-US" sz="1600">
                <a:solidFill>
                  <a:srgbClr val="000000"/>
                </a:solidFill>
                <a:latin typeface="Gill Sans" charset="0"/>
                <a:ea typeface="Gill Sans" charset="0"/>
                <a:cs typeface="Gill Sans" charset="0"/>
              </a:rPr>
              <a:t>6 weeks sales forecast</a:t>
            </a:r>
            <a:endParaRPr lang="en-US" sz="1600" b="1" dirty="0">
              <a:latin typeface="Gill Sans" charset="0"/>
              <a:ea typeface="Gill Sans" charset="0"/>
              <a:cs typeface="Gill Sans" charset="0"/>
            </a:endParaRPr>
          </a:p>
        </p:txBody>
      </p:sp>
      <p:sp>
        <p:nvSpPr>
          <p:cNvPr id="13" name="Rectangle 12"/>
          <p:cNvSpPr/>
          <p:nvPr/>
        </p:nvSpPr>
        <p:spPr>
          <a:xfrm>
            <a:off x="4991866" y="4917172"/>
            <a:ext cx="2436861" cy="584775"/>
          </a:xfrm>
          <a:prstGeom prst="rect">
            <a:avLst/>
          </a:prstGeom>
        </p:spPr>
        <p:txBody>
          <a:bodyPr wrap="square">
            <a:spAutoFit/>
          </a:bodyPr>
          <a:lstStyle/>
          <a:p>
            <a:pPr algn="ctr"/>
            <a:r>
              <a:rPr lang="en-US" sz="1600" dirty="0">
                <a:solidFill>
                  <a:srgbClr val="000000"/>
                </a:solidFill>
                <a:latin typeface="Gill Sans" charset="0"/>
                <a:ea typeface="Gill Sans" charset="0"/>
                <a:cs typeface="Gill Sans" charset="0"/>
              </a:rPr>
              <a:t>Manager manually plans staffing schedule</a:t>
            </a:r>
            <a:endParaRPr lang="en-US" sz="1600" b="1" dirty="0">
              <a:latin typeface="Gill Sans" charset="0"/>
              <a:ea typeface="Gill Sans" charset="0"/>
              <a:cs typeface="Gill Sans" charset="0"/>
            </a:endParaRPr>
          </a:p>
        </p:txBody>
      </p:sp>
      <p:sp>
        <p:nvSpPr>
          <p:cNvPr id="14" name="Rectangle 13"/>
          <p:cNvSpPr/>
          <p:nvPr/>
        </p:nvSpPr>
        <p:spPr>
          <a:xfrm>
            <a:off x="7171888" y="4935925"/>
            <a:ext cx="2436861" cy="338554"/>
          </a:xfrm>
          <a:prstGeom prst="rect">
            <a:avLst/>
          </a:prstGeom>
        </p:spPr>
        <p:txBody>
          <a:bodyPr wrap="square">
            <a:spAutoFit/>
          </a:bodyPr>
          <a:lstStyle/>
          <a:p>
            <a:pPr algn="ctr"/>
            <a:r>
              <a:rPr lang="en-US" sz="1600" dirty="0">
                <a:solidFill>
                  <a:srgbClr val="000000"/>
                </a:solidFill>
                <a:latin typeface="Gill Sans" charset="0"/>
                <a:ea typeface="Gill Sans" charset="0"/>
                <a:cs typeface="Gill Sans" charset="0"/>
              </a:rPr>
              <a:t>Staff scheduled</a:t>
            </a:r>
            <a:endParaRPr lang="en-US" sz="1600" b="1" dirty="0">
              <a:latin typeface="Gill Sans" charset="0"/>
              <a:ea typeface="Gill Sans" charset="0"/>
              <a:cs typeface="Gill Sans" charset="0"/>
            </a:endParaRPr>
          </a:p>
        </p:txBody>
      </p:sp>
      <p:cxnSp>
        <p:nvCxnSpPr>
          <p:cNvPr id="15" name="Straight Arrow Connector 14"/>
          <p:cNvCxnSpPr/>
          <p:nvPr/>
        </p:nvCxnSpPr>
        <p:spPr>
          <a:xfrm flipV="1">
            <a:off x="4823460" y="4343400"/>
            <a:ext cx="594360"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7171888" y="4342855"/>
            <a:ext cx="594360" cy="1"/>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2899485" y="5541071"/>
            <a:ext cx="6621621" cy="584775"/>
          </a:xfrm>
          <a:prstGeom prst="rect">
            <a:avLst/>
          </a:prstGeom>
          <a:noFill/>
        </p:spPr>
        <p:txBody>
          <a:bodyPr wrap="square" rtlCol="0">
            <a:spAutoFit/>
          </a:bodyPr>
          <a:lstStyle/>
          <a:p>
            <a:pPr algn="ctr"/>
            <a:r>
              <a:rPr lang="en-US" sz="1600" b="1" dirty="0">
                <a:solidFill>
                  <a:srgbClr val="DC2440"/>
                </a:solidFill>
                <a:latin typeface="Gill Sans" charset="0"/>
                <a:ea typeface="Gill Sans" charset="0"/>
                <a:cs typeface="Gill Sans" charset="0"/>
              </a:rPr>
              <a:t>Dependent on manager capability, leading to overstaffing or understaffing</a:t>
            </a:r>
            <a:endParaRPr lang="en-US" sz="1600" b="1" dirty="0">
              <a:solidFill>
                <a:srgbClr val="DC2440"/>
              </a:solidFill>
              <a:effectLst/>
              <a:latin typeface="Gill Sans" charset="0"/>
              <a:ea typeface="Gill Sans" charset="0"/>
              <a:cs typeface="Gill Sans" charset="0"/>
            </a:endParaRPr>
          </a:p>
        </p:txBody>
      </p:sp>
    </p:spTree>
    <p:extLst>
      <p:ext uri="{BB962C8B-B14F-4D97-AF65-F5344CB8AC3E}">
        <p14:creationId xmlns:p14="http://schemas.microsoft.com/office/powerpoint/2010/main" val="6047177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ame 4"/>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ame 14"/>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566302" y="1294253"/>
            <a:ext cx="11052770" cy="461665"/>
          </a:xfrm>
          <a:prstGeom prst="rect">
            <a:avLst/>
          </a:prstGeom>
          <a:noFill/>
        </p:spPr>
        <p:txBody>
          <a:bodyPr wrap="square" rtlCol="0">
            <a:spAutoFit/>
          </a:bodyPr>
          <a:lstStyle/>
          <a:p>
            <a:pPr algn="ctr"/>
            <a:r>
              <a:rPr lang="en-US" sz="2400" b="1" dirty="0">
                <a:latin typeface="Gill Sans SemiBold" charset="0"/>
                <a:ea typeface="Gill Sans SemiBold" charset="0"/>
                <a:cs typeface="Gill Sans SemiBold" charset="0"/>
              </a:rPr>
              <a:t>7. Conclusion</a:t>
            </a:r>
            <a:endParaRPr lang="en-US" sz="2400" dirty="0">
              <a:latin typeface="Gill Sans Light" charset="0"/>
              <a:ea typeface="Gill Sans Light" charset="0"/>
              <a:cs typeface="Gill Sans Light" charset="0"/>
            </a:endParaRPr>
          </a:p>
        </p:txBody>
      </p:sp>
      <p:sp>
        <p:nvSpPr>
          <p:cNvPr id="11" name="TextBox 10"/>
          <p:cNvSpPr txBox="1"/>
          <p:nvPr/>
        </p:nvSpPr>
        <p:spPr>
          <a:xfrm>
            <a:off x="3087497" y="2098817"/>
            <a:ext cx="7441167" cy="2554545"/>
          </a:xfrm>
          <a:prstGeom prst="rect">
            <a:avLst/>
          </a:prstGeom>
          <a:noFill/>
        </p:spPr>
        <p:txBody>
          <a:bodyPr wrap="square" rtlCol="0">
            <a:spAutoFit/>
          </a:bodyPr>
          <a:lstStyle/>
          <a:p>
            <a:r>
              <a:rPr lang="en-US" sz="2000" dirty="0">
                <a:latin typeface="Gill Sans" charset="0"/>
                <a:ea typeface="Gill Sans" charset="0"/>
                <a:cs typeface="Gill Sans" charset="0"/>
              </a:rPr>
              <a:t>Financial impacts of Understaffing &amp; Overstaffing highlight’s urgency is getting </a:t>
            </a:r>
            <a:r>
              <a:rPr lang="en-US" sz="2000" dirty="0" err="1">
                <a:latin typeface="Gill Sans" charset="0"/>
                <a:ea typeface="Gill Sans" charset="0"/>
                <a:cs typeface="Gill Sans" charset="0"/>
              </a:rPr>
              <a:t>Rossman’s</a:t>
            </a:r>
            <a:r>
              <a:rPr lang="en-US" sz="2000" dirty="0">
                <a:latin typeface="Gill Sans" charset="0"/>
                <a:ea typeface="Gill Sans" charset="0"/>
                <a:cs typeface="Gill Sans" charset="0"/>
              </a:rPr>
              <a:t> staff scheduling problem right</a:t>
            </a:r>
          </a:p>
          <a:p>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Linear Regression, CART, </a:t>
            </a:r>
            <a:r>
              <a:rPr lang="en-US" sz="2000" dirty="0" err="1">
                <a:latin typeface="Gill Sans" charset="0"/>
                <a:ea typeface="Gill Sans" charset="0"/>
                <a:cs typeface="Gill Sans" charset="0"/>
              </a:rPr>
              <a:t>RandomForest</a:t>
            </a:r>
            <a:r>
              <a:rPr lang="en-US" sz="2000" dirty="0">
                <a:latin typeface="Gill Sans" charset="0"/>
                <a:ea typeface="Gill Sans" charset="0"/>
                <a:cs typeface="Gill Sans" charset="0"/>
              </a:rPr>
              <a:t> &amp; </a:t>
            </a:r>
            <a:r>
              <a:rPr lang="en-US" sz="2000" dirty="0" err="1">
                <a:latin typeface="Gill Sans" charset="0"/>
                <a:ea typeface="Gill Sans" charset="0"/>
                <a:cs typeface="Gill Sans" charset="0"/>
              </a:rPr>
              <a:t>XGBoost</a:t>
            </a:r>
            <a:r>
              <a:rPr lang="en-US" sz="2000" dirty="0">
                <a:latin typeface="Gill Sans" charset="0"/>
                <a:ea typeface="Gill Sans" charset="0"/>
                <a:cs typeface="Gill Sans" charset="0"/>
              </a:rPr>
              <a:t> used to predict sales</a:t>
            </a:r>
          </a:p>
          <a:p>
            <a:endParaRPr lang="en-US" sz="2000" dirty="0">
              <a:latin typeface="Gill Sans" charset="0"/>
              <a:ea typeface="Gill Sans" charset="0"/>
              <a:cs typeface="Gill Sans" charset="0"/>
            </a:endParaRPr>
          </a:p>
          <a:p>
            <a:r>
              <a:rPr lang="en-US" sz="2000" dirty="0">
                <a:latin typeface="Gill Sans" charset="0"/>
                <a:ea typeface="Gill Sans" charset="0"/>
                <a:cs typeface="Gill Sans" charset="0"/>
              </a:rPr>
              <a:t>Sales </a:t>
            </a:r>
            <a:r>
              <a:rPr lang="en-US" sz="2000" dirty="0" err="1">
                <a:latin typeface="Gill Sans" charset="0"/>
                <a:ea typeface="Gill Sans" charset="0"/>
                <a:cs typeface="Gill Sans" charset="0"/>
              </a:rPr>
              <a:t>categorised</a:t>
            </a:r>
            <a:r>
              <a:rPr lang="en-US" sz="2000" dirty="0">
                <a:latin typeface="Gill Sans" charset="0"/>
                <a:ea typeface="Gill Sans" charset="0"/>
                <a:cs typeface="Gill Sans" charset="0"/>
              </a:rPr>
              <a:t> and used to predict workforce requirements, with additional business insights generated from models </a:t>
            </a:r>
          </a:p>
        </p:txBody>
      </p:sp>
      <p:sp>
        <p:nvSpPr>
          <p:cNvPr id="12" name="Rounded Rectangle 11"/>
          <p:cNvSpPr/>
          <p:nvPr/>
        </p:nvSpPr>
        <p:spPr>
          <a:xfrm>
            <a:off x="1793623" y="2241721"/>
            <a:ext cx="1099195" cy="51750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Context</a:t>
            </a:r>
          </a:p>
        </p:txBody>
      </p:sp>
      <p:sp>
        <p:nvSpPr>
          <p:cNvPr id="13" name="Rounded Rectangle 12"/>
          <p:cNvSpPr/>
          <p:nvPr/>
        </p:nvSpPr>
        <p:spPr>
          <a:xfrm>
            <a:off x="1814721" y="3140823"/>
            <a:ext cx="1099195" cy="517508"/>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Method</a:t>
            </a:r>
          </a:p>
        </p:txBody>
      </p:sp>
      <p:sp>
        <p:nvSpPr>
          <p:cNvPr id="14" name="Rounded Rectangle 13"/>
          <p:cNvSpPr/>
          <p:nvPr/>
        </p:nvSpPr>
        <p:spPr>
          <a:xfrm>
            <a:off x="1814721" y="4039925"/>
            <a:ext cx="1099195" cy="51750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charset="0"/>
                <a:ea typeface="Gill Sans" charset="0"/>
                <a:cs typeface="Gill Sans" charset="0"/>
              </a:rPr>
              <a:t>Solution</a:t>
            </a:r>
          </a:p>
        </p:txBody>
      </p:sp>
    </p:spTree>
    <p:extLst>
      <p:ext uri="{BB962C8B-B14F-4D97-AF65-F5344CB8AC3E}">
        <p14:creationId xmlns:p14="http://schemas.microsoft.com/office/powerpoint/2010/main" val="14652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ge result for rossmann store"/>
          <p:cNvPicPr>
            <a:picLocks noChangeAspect="1" noChangeArrowheads="1"/>
          </p:cNvPicPr>
          <p:nvPr/>
        </p:nvPicPr>
        <p:blipFill rotWithShape="1">
          <a:blip r:embed="rId2">
            <a:extLst>
              <a:ext uri="{28A0092B-C50C-407E-A947-70E740481C1C}">
                <a14:useLocalDpi xmlns:a14="http://schemas.microsoft.com/office/drawing/2010/main" val="0"/>
              </a:ext>
            </a:extLst>
          </a:blip>
          <a:srcRect r="5565"/>
          <a:stretch/>
        </p:blipFill>
        <p:spPr bwMode="auto">
          <a:xfrm>
            <a:off x="1" y="0"/>
            <a:ext cx="12192000" cy="685868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24325" y="699144"/>
            <a:ext cx="11310730" cy="5460392"/>
          </a:xfrm>
          <a:prstGeom prst="roundRect">
            <a:avLst/>
          </a:prstGeom>
          <a:solidFill>
            <a:srgbClr val="FFFFFF">
              <a:alpha val="8588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61099" y="1103764"/>
            <a:ext cx="10437183" cy="477979"/>
          </a:xfrm>
          <a:prstGeom prst="rect">
            <a:avLst/>
          </a:prstGeom>
          <a:noFill/>
        </p:spPr>
        <p:txBody>
          <a:bodyPr wrap="square" rtlCol="0">
            <a:spAutoFit/>
          </a:bodyPr>
          <a:lstStyle/>
          <a:p>
            <a:pPr algn="ctr"/>
            <a:r>
              <a:rPr lang="en-US" sz="2400" b="1" dirty="0">
                <a:latin typeface="Gill Sans SemiBold" charset="0"/>
                <a:ea typeface="Gill Sans SemiBold" charset="0"/>
                <a:cs typeface="Gill Sans SemiBold" charset="0"/>
              </a:rPr>
              <a:t>1. Consequences of Improper Workforce Planning</a:t>
            </a:r>
          </a:p>
        </p:txBody>
      </p:sp>
      <p:graphicFrame>
        <p:nvGraphicFramePr>
          <p:cNvPr id="3" name="Table 2"/>
          <p:cNvGraphicFramePr>
            <a:graphicFrameLocks noGrp="1"/>
          </p:cNvGraphicFramePr>
          <p:nvPr>
            <p:extLst>
              <p:ext uri="{D42A27DB-BD31-4B8C-83A1-F6EECF244321}">
                <p14:modId xmlns:p14="http://schemas.microsoft.com/office/powerpoint/2010/main" val="1650548035"/>
              </p:ext>
            </p:extLst>
          </p:nvPr>
        </p:nvGraphicFramePr>
        <p:xfrm>
          <a:off x="1677853" y="1851392"/>
          <a:ext cx="8836296" cy="3296920"/>
        </p:xfrm>
        <a:graphic>
          <a:graphicData uri="http://schemas.openxmlformats.org/drawingml/2006/table">
            <a:tbl>
              <a:tblPr firstRow="1" bandRow="1">
                <a:tableStyleId>{5C22544A-7EE6-4342-B048-85BDC9FD1C3A}</a:tableStyleId>
              </a:tblPr>
              <a:tblGrid>
                <a:gridCol w="1338216">
                  <a:extLst>
                    <a:ext uri="{9D8B030D-6E8A-4147-A177-3AD203B41FA5}">
                      <a16:colId xmlns:a16="http://schemas.microsoft.com/office/drawing/2014/main" val="20000"/>
                    </a:ext>
                  </a:extLst>
                </a:gridCol>
                <a:gridCol w="3735977">
                  <a:extLst>
                    <a:ext uri="{9D8B030D-6E8A-4147-A177-3AD203B41FA5}">
                      <a16:colId xmlns:a16="http://schemas.microsoft.com/office/drawing/2014/main" val="20001"/>
                    </a:ext>
                  </a:extLst>
                </a:gridCol>
                <a:gridCol w="3762103">
                  <a:extLst>
                    <a:ext uri="{9D8B030D-6E8A-4147-A177-3AD203B41FA5}">
                      <a16:colId xmlns:a16="http://schemas.microsoft.com/office/drawing/2014/main" val="20002"/>
                    </a:ext>
                  </a:extLst>
                </a:gridCol>
              </a:tblGrid>
              <a:tr h="370840">
                <a:tc>
                  <a:txBody>
                    <a:bodyPr/>
                    <a:lstStyle/>
                    <a:p>
                      <a:pPr algn="ctr"/>
                      <a:r>
                        <a:rPr lang="en-US" dirty="0">
                          <a:solidFill>
                            <a:schemeClr val="tx1"/>
                          </a:solidFill>
                        </a:rPr>
                        <a:t>Impact 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994"/>
                    </a:solidFill>
                  </a:tcPr>
                </a:tc>
                <a:tc>
                  <a:txBody>
                    <a:bodyPr/>
                    <a:lstStyle/>
                    <a:p>
                      <a:pPr algn="ctr"/>
                      <a:r>
                        <a:rPr lang="en-US" dirty="0">
                          <a:solidFill>
                            <a:schemeClr val="tx1"/>
                          </a:solidFill>
                        </a:rPr>
                        <a:t>Understaffing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994"/>
                    </a:solidFill>
                  </a:tcPr>
                </a:tc>
                <a:tc>
                  <a:txBody>
                    <a:bodyPr/>
                    <a:lstStyle/>
                    <a:p>
                      <a:pPr algn="ctr"/>
                      <a:r>
                        <a:rPr lang="en-US" dirty="0">
                          <a:solidFill>
                            <a:schemeClr val="tx1"/>
                          </a:solidFill>
                        </a:rPr>
                        <a:t>Overstaffing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994"/>
                    </a:solidFill>
                  </a:tcPr>
                </a:tc>
                <a:extLst>
                  <a:ext uri="{0D108BD9-81ED-4DB2-BD59-A6C34878D82A}">
                    <a16:rowId xmlns:a16="http://schemas.microsoft.com/office/drawing/2014/main" val="10000"/>
                  </a:ext>
                </a:extLst>
              </a:tr>
              <a:tr h="370840">
                <a:tc>
                  <a:txBody>
                    <a:bodyPr/>
                    <a:lstStyle/>
                    <a:p>
                      <a:pPr algn="ctr"/>
                      <a:r>
                        <a:rPr lang="en-US" b="1" dirty="0"/>
                        <a:t>Staff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charset="0"/>
                        <a:buChar char="•"/>
                      </a:pPr>
                      <a:r>
                        <a:rPr lang="en-US" dirty="0"/>
                        <a:t>Overworking</a:t>
                      </a:r>
                      <a:r>
                        <a:rPr lang="en-US" baseline="0" dirty="0"/>
                        <a:t> of store associates, declining staff satisfaction</a:t>
                      </a:r>
                    </a:p>
                    <a:p>
                      <a:pPr marL="285750" indent="-285750">
                        <a:buFont typeface="Arial" charset="0"/>
                        <a:buChar char="•"/>
                      </a:pPr>
                      <a:r>
                        <a:rPr lang="en-US" baseline="0" dirty="0"/>
                        <a:t>Poor financial performance and higher attrition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a:t>Manpower costs represent 30-35% of total sales</a:t>
                      </a:r>
                      <a:endParaRPr lang="en-US" dirty="0"/>
                    </a:p>
                    <a:p>
                      <a:pPr marL="285750" indent="-285750">
                        <a:buFont typeface="Arial" charset="0"/>
                        <a:buChar char="•"/>
                      </a:pPr>
                      <a:r>
                        <a:rPr lang="en-US" dirty="0"/>
                        <a:t>Financial waste with </a:t>
                      </a:r>
                      <a:r>
                        <a:rPr lang="en-US" baseline="0" dirty="0"/>
                        <a:t>unnecessary staff </a:t>
                      </a:r>
                    </a:p>
                    <a:p>
                      <a:pPr marL="285750" indent="-285750">
                        <a:buFont typeface="Arial" charset="0"/>
                        <a:buChar char="•"/>
                      </a:pPr>
                      <a:r>
                        <a:rPr lang="en-US" baseline="0" dirty="0"/>
                        <a:t>Employee dissatisfaction when shifts are terminated due to lack of demand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0840">
                <a:tc>
                  <a:txBody>
                    <a:bodyPr/>
                    <a:lstStyle/>
                    <a:p>
                      <a:pPr algn="ctr"/>
                      <a:r>
                        <a:rPr lang="en-US" b="1" dirty="0"/>
                        <a:t>Customers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charset="0"/>
                        <a:buChar char="•"/>
                      </a:pPr>
                      <a:r>
                        <a:rPr lang="en-US" dirty="0"/>
                        <a:t>Poor Service Level</a:t>
                      </a:r>
                    </a:p>
                    <a:p>
                      <a:pPr marL="285750" indent="-285750">
                        <a:buFont typeface="Arial" charset="0"/>
                        <a:buChar char="•"/>
                      </a:pPr>
                      <a:r>
                        <a:rPr lang="en-US" dirty="0"/>
                        <a:t>Affecting Reputation</a:t>
                      </a:r>
                      <a:endParaRPr lang="en-US" baseline="0" dirty="0"/>
                    </a:p>
                    <a:p>
                      <a:pPr marL="285750" indent="-285750">
                        <a:buFont typeface="Arial" charset="0"/>
                        <a:buChar char="•"/>
                      </a:pPr>
                      <a:r>
                        <a:rPr lang="en-US" baseline="0" dirty="0"/>
                        <a:t>Diverting sales to competitors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charset="0"/>
                        <a:buChar char="•"/>
                      </a:pPr>
                      <a:r>
                        <a:rPr lang="en-US" dirty="0"/>
                        <a:t>Bored employees gives the impression of poor service to customers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09436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mage result for rossmann store"/>
          <p:cNvPicPr>
            <a:picLocks noChangeAspect="1" noChangeArrowheads="1"/>
          </p:cNvPicPr>
          <p:nvPr/>
        </p:nvPicPr>
        <p:blipFill rotWithShape="1">
          <a:blip r:embed="rId2">
            <a:extLst>
              <a:ext uri="{28A0092B-C50C-407E-A947-70E740481C1C}">
                <a14:useLocalDpi xmlns:a14="http://schemas.microsoft.com/office/drawing/2010/main" val="0"/>
              </a:ext>
            </a:extLst>
          </a:blip>
          <a:srcRect r="5565"/>
          <a:stretch/>
        </p:blipFill>
        <p:spPr bwMode="auto">
          <a:xfrm>
            <a:off x="1" y="0"/>
            <a:ext cx="12192000" cy="685868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3173186" y="2475875"/>
            <a:ext cx="5631180" cy="2305131"/>
          </a:xfrm>
          <a:prstGeom prst="roundRect">
            <a:avLst/>
          </a:prstGeom>
          <a:solidFill>
            <a:srgbClr val="FFFFFF">
              <a:alpha val="85882"/>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18453" y="2861054"/>
            <a:ext cx="4989444" cy="2215991"/>
          </a:xfrm>
          <a:prstGeom prst="rect">
            <a:avLst/>
          </a:prstGeom>
          <a:noFill/>
        </p:spPr>
        <p:txBody>
          <a:bodyPr wrap="square" rtlCol="0">
            <a:spAutoFit/>
          </a:bodyPr>
          <a:lstStyle/>
          <a:p>
            <a:pPr marL="457200" indent="-457200" algn="ctr">
              <a:buAutoNum type="arabicPeriod"/>
            </a:pPr>
            <a:r>
              <a:rPr lang="en-US" sz="2400" b="1">
                <a:latin typeface="Gill Sans SemiBold" charset="0"/>
                <a:ea typeface="Gill Sans SemiBold" charset="0"/>
                <a:cs typeface="Gill Sans SemiBold" charset="0"/>
              </a:rPr>
              <a:t>Project Objective</a:t>
            </a:r>
            <a:r>
              <a:rPr lang="en-US" sz="2400" b="1" dirty="0">
                <a:latin typeface="Gill Sans SemiBold" charset="0"/>
                <a:ea typeface="Gill Sans SemiBold" charset="0"/>
                <a:cs typeface="Gill Sans SemiBold" charset="0"/>
              </a:rPr>
              <a:t>:</a:t>
            </a:r>
          </a:p>
          <a:p>
            <a:endParaRPr lang="en-US" sz="1000" dirty="0">
              <a:latin typeface="Gill Sans" charset="0"/>
              <a:ea typeface="Gill Sans" charset="0"/>
              <a:cs typeface="Gill Sans" charset="0"/>
            </a:endParaRPr>
          </a:p>
          <a:p>
            <a:pPr algn="ctr"/>
            <a:r>
              <a:rPr lang="en-US" dirty="0">
                <a:latin typeface="Gill Sans" charset="0"/>
                <a:ea typeface="Gill Sans" charset="0"/>
                <a:cs typeface="Gill Sans" charset="0"/>
              </a:rPr>
              <a:t>We aim to predict </a:t>
            </a:r>
            <a:r>
              <a:rPr lang="en-US" dirty="0" err="1">
                <a:latin typeface="Gill Sans" charset="0"/>
                <a:ea typeface="Gill Sans" charset="0"/>
                <a:cs typeface="Gill Sans" charset="0"/>
              </a:rPr>
              <a:t>Rossmann</a:t>
            </a:r>
            <a:r>
              <a:rPr lang="en-US" dirty="0">
                <a:latin typeface="Gill Sans" charset="0"/>
                <a:ea typeface="Gill Sans" charset="0"/>
                <a:cs typeface="Gill Sans" charset="0"/>
              </a:rPr>
              <a:t> store sales based on the available dataset, so as to enable </a:t>
            </a:r>
            <a:r>
              <a:rPr lang="en-US" dirty="0" err="1">
                <a:latin typeface="Gill Sans" charset="0"/>
                <a:ea typeface="Gill Sans" charset="0"/>
                <a:cs typeface="Gill Sans" charset="0"/>
              </a:rPr>
              <a:t>Rossman</a:t>
            </a:r>
            <a:r>
              <a:rPr lang="en-US" dirty="0">
                <a:latin typeface="Gill Sans" charset="0"/>
                <a:ea typeface="Gill Sans" charset="0"/>
                <a:cs typeface="Gill Sans" charset="0"/>
              </a:rPr>
              <a:t> store managers to produce effective staff schedules. </a:t>
            </a:r>
            <a:endParaRPr lang="en-US" dirty="0">
              <a:effectLst/>
              <a:latin typeface="Gill Sans" charset="0"/>
              <a:ea typeface="Gill Sans" charset="0"/>
              <a:cs typeface="Gill Sans" charset="0"/>
            </a:endParaRPr>
          </a:p>
          <a:p>
            <a:br>
              <a:rPr lang="en-US" sz="2400" dirty="0"/>
            </a:br>
            <a:endParaRPr lang="en-US" sz="2400" b="1" dirty="0">
              <a:latin typeface="Gill Sans SemiBold" charset="0"/>
              <a:ea typeface="Gill Sans SemiBold" charset="0"/>
              <a:cs typeface="Gill Sans SemiBold" charset="0"/>
            </a:endParaRPr>
          </a:p>
        </p:txBody>
      </p:sp>
    </p:spTree>
    <p:extLst>
      <p:ext uri="{BB962C8B-B14F-4D97-AF65-F5344CB8AC3E}">
        <p14:creationId xmlns:p14="http://schemas.microsoft.com/office/powerpoint/2010/main" val="1331276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2"/>
          <a:stretch>
            <a:fillRect/>
          </a:stretch>
        </p:blipFill>
        <p:spPr>
          <a:xfrm>
            <a:off x="604978" y="2325459"/>
            <a:ext cx="7747000" cy="5499100"/>
          </a:xfrm>
          <a:prstGeom prst="rect">
            <a:avLst/>
          </a:prstGeom>
          <a:ln w="57150">
            <a:solidFill>
              <a:schemeClr val="tx1"/>
            </a:solidFill>
          </a:ln>
        </p:spPr>
      </p:pic>
      <p:sp>
        <p:nvSpPr>
          <p:cNvPr id="9" name="TextBox 8"/>
          <p:cNvSpPr txBox="1"/>
          <p:nvPr/>
        </p:nvSpPr>
        <p:spPr>
          <a:xfrm>
            <a:off x="3148818" y="945550"/>
            <a:ext cx="5894363" cy="584775"/>
          </a:xfrm>
          <a:prstGeom prst="rect">
            <a:avLst/>
          </a:prstGeom>
          <a:noFill/>
        </p:spPr>
        <p:txBody>
          <a:bodyPr wrap="square" rtlCol="0">
            <a:spAutoFit/>
          </a:bodyPr>
          <a:lstStyle/>
          <a:p>
            <a:pPr algn="ctr"/>
            <a:r>
              <a:rPr lang="en-US" sz="3200" b="1" dirty="0">
                <a:solidFill>
                  <a:schemeClr val="bg1"/>
                </a:solidFill>
                <a:latin typeface="Gill Sans SemiBold" charset="0"/>
                <a:ea typeface="Gill Sans SemiBold" charset="0"/>
                <a:cs typeface="Gill Sans SemiBold" charset="0"/>
              </a:rPr>
              <a:t>Presentation Outline</a:t>
            </a: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Snapshot</a:t>
            </a:r>
          </a:p>
        </p:txBody>
      </p:sp>
      <p:cxnSp>
        <p:nvCxnSpPr>
          <p:cNvPr id="10" name="Elbow Connector 9"/>
          <p:cNvCxnSpPr/>
          <p:nvPr/>
        </p:nvCxnSpPr>
        <p:spPr>
          <a:xfrm rot="5400000" flipH="1" flipV="1">
            <a:off x="1629411" y="1241025"/>
            <a:ext cx="914102" cy="1139690"/>
          </a:xfrm>
          <a:prstGeom prst="bentConnector2">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flipV="1">
            <a:off x="6248538" y="2034494"/>
            <a:ext cx="2481122" cy="1022069"/>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3201069" y="3085332"/>
            <a:ext cx="8312244" cy="5144605"/>
          </a:xfrm>
          <a:prstGeom prst="rect">
            <a:avLst/>
          </a:prstGeom>
          <a:ln w="57150">
            <a:solidFill>
              <a:schemeClr val="tx1"/>
            </a:solidFill>
          </a:ln>
        </p:spPr>
      </p:pic>
      <p:sp>
        <p:nvSpPr>
          <p:cNvPr id="23" name="TextBox 22"/>
          <p:cNvSpPr txBox="1"/>
          <p:nvPr/>
        </p:nvSpPr>
        <p:spPr>
          <a:xfrm>
            <a:off x="2656307" y="1131411"/>
            <a:ext cx="8130206" cy="707886"/>
          </a:xfrm>
          <a:prstGeom prst="rect">
            <a:avLst/>
          </a:prstGeom>
          <a:noFill/>
        </p:spPr>
        <p:txBody>
          <a:bodyPr wrap="square" rtlCol="0">
            <a:spAutoFit/>
          </a:bodyPr>
          <a:lstStyle/>
          <a:p>
            <a:r>
              <a:rPr lang="en-US" sz="2000" b="1" dirty="0" err="1">
                <a:latin typeface="Gill Sans SemiBold" charset="0"/>
                <a:ea typeface="Gill Sans SemiBold" charset="0"/>
                <a:cs typeface="Gill Sans SemiBold" charset="0"/>
              </a:rPr>
              <a:t>Train.csv</a:t>
            </a:r>
            <a:r>
              <a:rPr lang="en-US" sz="2000" b="1" dirty="0">
                <a:latin typeface="Gill Sans SemiBold" charset="0"/>
                <a:ea typeface="Gill Sans SemiBold" charset="0"/>
                <a:cs typeface="Gill Sans SemiBold" charset="0"/>
              </a:rPr>
              <a:t>: </a:t>
            </a:r>
            <a:r>
              <a:rPr lang="en-US" sz="2000" dirty="0">
                <a:latin typeface="Gill Sans" charset="0"/>
                <a:ea typeface="Gill Sans" charset="0"/>
                <a:cs typeface="Gill Sans" charset="0"/>
              </a:rPr>
              <a:t>contains sales related information at a store level on a daily basis, along with relevant demographic information</a:t>
            </a:r>
            <a:endParaRPr lang="en-US" sz="2000" b="1" dirty="0">
              <a:latin typeface="Gill Sans" charset="0"/>
              <a:ea typeface="Gill Sans" charset="0"/>
              <a:cs typeface="Gill Sans" charset="0"/>
            </a:endParaRPr>
          </a:p>
        </p:txBody>
      </p:sp>
      <p:sp>
        <p:nvSpPr>
          <p:cNvPr id="24" name="TextBox 23"/>
          <p:cNvSpPr txBox="1"/>
          <p:nvPr/>
        </p:nvSpPr>
        <p:spPr>
          <a:xfrm>
            <a:off x="8780274" y="1829912"/>
            <a:ext cx="3145929" cy="1015663"/>
          </a:xfrm>
          <a:prstGeom prst="rect">
            <a:avLst/>
          </a:prstGeom>
          <a:noFill/>
        </p:spPr>
        <p:txBody>
          <a:bodyPr wrap="square" rtlCol="0">
            <a:spAutoFit/>
          </a:bodyPr>
          <a:lstStyle/>
          <a:p>
            <a:r>
              <a:rPr lang="en-US" sz="2000" b="1" dirty="0" err="1">
                <a:latin typeface="Gill Sans SemiBold" charset="0"/>
                <a:ea typeface="Gill Sans SemiBold" charset="0"/>
                <a:cs typeface="Gill Sans SemiBold" charset="0"/>
              </a:rPr>
              <a:t>Store.csv</a:t>
            </a:r>
            <a:r>
              <a:rPr lang="en-US" sz="2000" b="1" dirty="0">
                <a:latin typeface="Gill Sans SemiBold" charset="0"/>
                <a:ea typeface="Gill Sans SemiBold" charset="0"/>
                <a:cs typeface="Gill Sans SemiBold" charset="0"/>
              </a:rPr>
              <a:t>: </a:t>
            </a:r>
            <a:r>
              <a:rPr lang="en-US" sz="2000" dirty="0">
                <a:latin typeface="Gill Sans" charset="0"/>
                <a:ea typeface="Gill Sans" charset="0"/>
                <a:cs typeface="Gill Sans" charset="0"/>
              </a:rPr>
              <a:t>contains the information specific to each store</a:t>
            </a:r>
            <a:endParaRPr lang="en-US" sz="2000" b="1" dirty="0">
              <a:latin typeface="Gill Sans" charset="0"/>
              <a:ea typeface="Gill Sans" charset="0"/>
              <a:cs typeface="Gill Sans" charset="0"/>
            </a:endParaRPr>
          </a:p>
        </p:txBody>
      </p:sp>
    </p:spTree>
    <p:extLst>
      <p:ext uri="{BB962C8B-B14F-4D97-AF65-F5344CB8AC3E}">
        <p14:creationId xmlns:p14="http://schemas.microsoft.com/office/powerpoint/2010/main" val="212509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Exploration </a:t>
            </a:r>
          </a:p>
        </p:txBody>
      </p:sp>
      <p:graphicFrame>
        <p:nvGraphicFramePr>
          <p:cNvPr id="4" name="Table 3"/>
          <p:cNvGraphicFramePr>
            <a:graphicFrameLocks noGrp="1"/>
          </p:cNvGraphicFramePr>
          <p:nvPr>
            <p:extLst>
              <p:ext uri="{D42A27DB-BD31-4B8C-83A1-F6EECF244321}">
                <p14:modId xmlns:p14="http://schemas.microsoft.com/office/powerpoint/2010/main" val="1820190544"/>
              </p:ext>
            </p:extLst>
          </p:nvPr>
        </p:nvGraphicFramePr>
        <p:xfrm>
          <a:off x="535995" y="968600"/>
          <a:ext cx="5510631" cy="5290632"/>
        </p:xfrm>
        <a:graphic>
          <a:graphicData uri="http://schemas.openxmlformats.org/drawingml/2006/table">
            <a:tbl>
              <a:tblPr/>
              <a:tblGrid>
                <a:gridCol w="1483478">
                  <a:extLst>
                    <a:ext uri="{9D8B030D-6E8A-4147-A177-3AD203B41FA5}">
                      <a16:colId xmlns:a16="http://schemas.microsoft.com/office/drawing/2014/main" val="20000"/>
                    </a:ext>
                  </a:extLst>
                </a:gridCol>
                <a:gridCol w="815536">
                  <a:extLst>
                    <a:ext uri="{9D8B030D-6E8A-4147-A177-3AD203B41FA5}">
                      <a16:colId xmlns:a16="http://schemas.microsoft.com/office/drawing/2014/main" val="20001"/>
                    </a:ext>
                  </a:extLst>
                </a:gridCol>
                <a:gridCol w="3211617">
                  <a:extLst>
                    <a:ext uri="{9D8B030D-6E8A-4147-A177-3AD203B41FA5}">
                      <a16:colId xmlns:a16="http://schemas.microsoft.com/office/drawing/2014/main" val="20002"/>
                    </a:ext>
                  </a:extLst>
                </a:gridCol>
              </a:tblGrid>
              <a:tr h="192748">
                <a:tc>
                  <a:txBody>
                    <a:bodyPr/>
                    <a:lstStyle/>
                    <a:p>
                      <a:pPr algn="ctr" rtl="0" fontAlgn="t">
                        <a:spcBef>
                          <a:spcPts val="0"/>
                        </a:spcBef>
                        <a:spcAft>
                          <a:spcPts val="0"/>
                        </a:spcAft>
                      </a:pPr>
                      <a:r>
                        <a:rPr lang="en-US" sz="1400" b="1" i="0" u="none" strike="noStrike" dirty="0">
                          <a:solidFill>
                            <a:srgbClr val="000000"/>
                          </a:solidFill>
                          <a:effectLst/>
                          <a:latin typeface="Gill Sans" charset="0"/>
                          <a:ea typeface="Gill Sans" charset="0"/>
                          <a:cs typeface="Gill Sans" charset="0"/>
                        </a:rPr>
                        <a:t>Data Field</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B26B"/>
                    </a:solidFill>
                  </a:tcPr>
                </a:tc>
                <a:tc>
                  <a:txBody>
                    <a:bodyPr/>
                    <a:lstStyle/>
                    <a:p>
                      <a:pPr algn="ctr" rtl="0" fontAlgn="t">
                        <a:spcBef>
                          <a:spcPts val="0"/>
                        </a:spcBef>
                        <a:spcAft>
                          <a:spcPts val="0"/>
                        </a:spcAft>
                      </a:pPr>
                      <a:r>
                        <a:rPr lang="en-US" sz="1400" b="1" i="0" u="none" strike="noStrike" dirty="0">
                          <a:solidFill>
                            <a:srgbClr val="000000"/>
                          </a:solidFill>
                          <a:effectLst/>
                          <a:latin typeface="Gill Sans" charset="0"/>
                          <a:ea typeface="Gill Sans" charset="0"/>
                          <a:cs typeface="Gill Sans" charset="0"/>
                        </a:rPr>
                        <a:t>Type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B26B"/>
                    </a:solidFill>
                  </a:tcPr>
                </a:tc>
                <a:tc>
                  <a:txBody>
                    <a:bodyPr/>
                    <a:lstStyle/>
                    <a:p>
                      <a:pPr algn="ctr" rtl="0" fontAlgn="t">
                        <a:spcBef>
                          <a:spcPts val="0"/>
                        </a:spcBef>
                        <a:spcAft>
                          <a:spcPts val="0"/>
                        </a:spcAft>
                      </a:pPr>
                      <a:r>
                        <a:rPr lang="en-US" sz="1400" b="1" i="0" u="none" strike="noStrike" dirty="0">
                          <a:solidFill>
                            <a:srgbClr val="000000"/>
                          </a:solidFill>
                          <a:effectLst/>
                          <a:latin typeface="Gill Sans" charset="0"/>
                          <a:ea typeface="Gill Sans" charset="0"/>
                          <a:cs typeface="Gill Sans" charset="0"/>
                        </a:rPr>
                        <a:t>Description</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B26B"/>
                    </a:solidFill>
                  </a:tcPr>
                </a:tc>
                <a:extLst>
                  <a:ext uri="{0D108BD9-81ED-4DB2-BD59-A6C34878D82A}">
                    <a16:rowId xmlns:a16="http://schemas.microsoft.com/office/drawing/2014/main" val="10000"/>
                  </a:ext>
                </a:extLst>
              </a:tr>
              <a:tr h="192748">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Store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a unique Id for each store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2748">
                <a:tc>
                  <a:txBody>
                    <a:bodyPr/>
                    <a:lstStyle/>
                    <a:p>
                      <a:pPr algn="ctr" rtl="0" fontAlgn="t">
                        <a:spcBef>
                          <a:spcPts val="0"/>
                        </a:spcBef>
                        <a:spcAft>
                          <a:spcPts val="0"/>
                        </a:spcAft>
                      </a:pPr>
                      <a:r>
                        <a:rPr lang="en-US" sz="1400" b="0" i="0" u="none" strike="noStrike" dirty="0" err="1">
                          <a:solidFill>
                            <a:srgbClr val="000000"/>
                          </a:solidFill>
                          <a:effectLst/>
                          <a:latin typeface="Gill Sans" charset="0"/>
                          <a:ea typeface="Gill Sans" charset="0"/>
                          <a:cs typeface="Gill Sans" charset="0"/>
                        </a:rPr>
                        <a:t>DayOfWeek</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day of the week</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2748">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Date</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character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date when the sale is made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2748">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Sales</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the turnover for any given day</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2748">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Customers</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the number of customers on a given day</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0210">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Open</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an indicator for whether the store was open: 0 = closed, 1 = open</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7671">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StateHoliday</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character</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indicates a state holiday. Normally all stores, with few exceptions, are closed on state holidays. a = public holiday, b = Easter holiday, c = Christmas, 0 = None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00210">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SchoolHoliday</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integer</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indicates if the (Store, Date) was affected by the closure of public schools</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2748">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StoreType</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300"/>
                        </a:spcBef>
                        <a:spcAft>
                          <a:spcPts val="300"/>
                        </a:spcAft>
                      </a:pPr>
                      <a:r>
                        <a:rPr lang="en-US" sz="1400" b="0" i="0" u="none" strike="noStrike">
                          <a:solidFill>
                            <a:srgbClr val="000000"/>
                          </a:solidFill>
                          <a:effectLst/>
                          <a:latin typeface="Gill Sans" charset="0"/>
                          <a:ea typeface="Gill Sans" charset="0"/>
                          <a:cs typeface="Gill Sans" charset="0"/>
                        </a:rPr>
                        <a:t>character</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300"/>
                        </a:spcBef>
                        <a:spcAft>
                          <a:spcPts val="300"/>
                        </a:spcAft>
                      </a:pPr>
                      <a:r>
                        <a:rPr lang="en-US" sz="1400" b="0" i="0" u="none" strike="noStrike" dirty="0">
                          <a:solidFill>
                            <a:srgbClr val="000000"/>
                          </a:solidFill>
                          <a:effectLst/>
                          <a:latin typeface="Gill Sans" charset="0"/>
                          <a:ea typeface="Gill Sans" charset="0"/>
                          <a:cs typeface="Gill Sans" charset="0"/>
                        </a:rPr>
                        <a:t>differentiates between 4 different store models: a, b, c, d</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00210">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Assortment</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character</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describes an assortment level: a = basic, b = extra, c = extended</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00210">
                <a:tc>
                  <a:txBody>
                    <a:bodyPr/>
                    <a:lstStyle/>
                    <a:p>
                      <a:pPr algn="ctr" rtl="0" fontAlgn="t">
                        <a:spcBef>
                          <a:spcPts val="0"/>
                        </a:spcBef>
                        <a:spcAft>
                          <a:spcPts val="0"/>
                        </a:spcAft>
                      </a:pPr>
                      <a:r>
                        <a:rPr lang="en-US" sz="1400" b="0" i="0" u="none" strike="noStrike" dirty="0" err="1">
                          <a:solidFill>
                            <a:srgbClr val="000000"/>
                          </a:solidFill>
                          <a:effectLst/>
                          <a:latin typeface="Gill Sans" charset="0"/>
                          <a:ea typeface="Gill Sans" charset="0"/>
                          <a:cs typeface="Gill Sans" charset="0"/>
                        </a:rPr>
                        <a:t>CompetitionDistance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integer</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distance in meters to the nearest competitor store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5" name="Rectangle 1"/>
          <p:cNvSpPr>
            <a:spLocks noChangeArrowheads="1"/>
          </p:cNvSpPr>
          <p:nvPr/>
        </p:nvSpPr>
        <p:spPr bwMode="auto">
          <a:xfrm>
            <a:off x="3529013"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graphicFrame>
        <p:nvGraphicFramePr>
          <p:cNvPr id="8" name="Table 7"/>
          <p:cNvGraphicFramePr>
            <a:graphicFrameLocks noGrp="1"/>
          </p:cNvGraphicFramePr>
          <p:nvPr>
            <p:extLst>
              <p:ext uri="{D42A27DB-BD31-4B8C-83A1-F6EECF244321}">
                <p14:modId xmlns:p14="http://schemas.microsoft.com/office/powerpoint/2010/main" val="79199891"/>
              </p:ext>
            </p:extLst>
          </p:nvPr>
        </p:nvGraphicFramePr>
        <p:xfrm>
          <a:off x="6121622" y="975418"/>
          <a:ext cx="5510631" cy="298646"/>
        </p:xfrm>
        <a:graphic>
          <a:graphicData uri="http://schemas.openxmlformats.org/drawingml/2006/table">
            <a:tbl>
              <a:tblPr/>
              <a:tblGrid>
                <a:gridCol w="1483478">
                  <a:extLst>
                    <a:ext uri="{9D8B030D-6E8A-4147-A177-3AD203B41FA5}">
                      <a16:colId xmlns:a16="http://schemas.microsoft.com/office/drawing/2014/main" val="20000"/>
                    </a:ext>
                  </a:extLst>
                </a:gridCol>
                <a:gridCol w="815536">
                  <a:extLst>
                    <a:ext uri="{9D8B030D-6E8A-4147-A177-3AD203B41FA5}">
                      <a16:colId xmlns:a16="http://schemas.microsoft.com/office/drawing/2014/main" val="20001"/>
                    </a:ext>
                  </a:extLst>
                </a:gridCol>
                <a:gridCol w="3211617">
                  <a:extLst>
                    <a:ext uri="{9D8B030D-6E8A-4147-A177-3AD203B41FA5}">
                      <a16:colId xmlns:a16="http://schemas.microsoft.com/office/drawing/2014/main" val="20002"/>
                    </a:ext>
                  </a:extLst>
                </a:gridCol>
              </a:tblGrid>
              <a:tr h="192748">
                <a:tc>
                  <a:txBody>
                    <a:bodyPr/>
                    <a:lstStyle/>
                    <a:p>
                      <a:pPr algn="ctr" rtl="0" fontAlgn="t">
                        <a:spcBef>
                          <a:spcPts val="0"/>
                        </a:spcBef>
                        <a:spcAft>
                          <a:spcPts val="0"/>
                        </a:spcAft>
                      </a:pPr>
                      <a:r>
                        <a:rPr lang="en-US" sz="1400" b="1" i="0" u="none" strike="noStrike" dirty="0">
                          <a:solidFill>
                            <a:srgbClr val="000000"/>
                          </a:solidFill>
                          <a:effectLst/>
                          <a:latin typeface="Gill Sans" charset="0"/>
                          <a:ea typeface="Gill Sans" charset="0"/>
                          <a:cs typeface="Gill Sans" charset="0"/>
                        </a:rPr>
                        <a:t>Data Field</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B26B"/>
                    </a:solidFill>
                  </a:tcPr>
                </a:tc>
                <a:tc>
                  <a:txBody>
                    <a:bodyPr/>
                    <a:lstStyle/>
                    <a:p>
                      <a:pPr algn="ctr" rtl="0" fontAlgn="t">
                        <a:spcBef>
                          <a:spcPts val="0"/>
                        </a:spcBef>
                        <a:spcAft>
                          <a:spcPts val="0"/>
                        </a:spcAft>
                      </a:pPr>
                      <a:r>
                        <a:rPr lang="en-US" sz="1400" b="1" i="0" u="none" strike="noStrike" dirty="0">
                          <a:solidFill>
                            <a:srgbClr val="000000"/>
                          </a:solidFill>
                          <a:effectLst/>
                          <a:latin typeface="Gill Sans" charset="0"/>
                          <a:ea typeface="Gill Sans" charset="0"/>
                          <a:cs typeface="Gill Sans" charset="0"/>
                        </a:rPr>
                        <a:t>Type</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B26B"/>
                    </a:solidFill>
                  </a:tcPr>
                </a:tc>
                <a:tc>
                  <a:txBody>
                    <a:bodyPr/>
                    <a:lstStyle/>
                    <a:p>
                      <a:pPr algn="ctr" rtl="0" fontAlgn="t">
                        <a:spcBef>
                          <a:spcPts val="0"/>
                        </a:spcBef>
                        <a:spcAft>
                          <a:spcPts val="0"/>
                        </a:spcAft>
                      </a:pPr>
                      <a:r>
                        <a:rPr lang="en-US" sz="1400" b="1" i="0" u="none" strike="noStrike" dirty="0">
                          <a:solidFill>
                            <a:srgbClr val="000000"/>
                          </a:solidFill>
                          <a:effectLst/>
                          <a:latin typeface="Gill Sans" charset="0"/>
                          <a:ea typeface="Gill Sans" charset="0"/>
                          <a:cs typeface="Gill Sans" charset="0"/>
                        </a:rPr>
                        <a:t>Description</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6B26B"/>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593719446"/>
              </p:ext>
            </p:extLst>
          </p:nvPr>
        </p:nvGraphicFramePr>
        <p:xfrm>
          <a:off x="6121621" y="1274064"/>
          <a:ext cx="5510631" cy="3413470"/>
        </p:xfrm>
        <a:graphic>
          <a:graphicData uri="http://schemas.openxmlformats.org/drawingml/2006/table">
            <a:tbl>
              <a:tblPr/>
              <a:tblGrid>
                <a:gridCol w="1483478">
                  <a:extLst>
                    <a:ext uri="{9D8B030D-6E8A-4147-A177-3AD203B41FA5}">
                      <a16:colId xmlns:a16="http://schemas.microsoft.com/office/drawing/2014/main" val="20000"/>
                    </a:ext>
                  </a:extLst>
                </a:gridCol>
                <a:gridCol w="815536">
                  <a:extLst>
                    <a:ext uri="{9D8B030D-6E8A-4147-A177-3AD203B41FA5}">
                      <a16:colId xmlns:a16="http://schemas.microsoft.com/office/drawing/2014/main" val="20001"/>
                    </a:ext>
                  </a:extLst>
                </a:gridCol>
                <a:gridCol w="3211617">
                  <a:extLst>
                    <a:ext uri="{9D8B030D-6E8A-4147-A177-3AD203B41FA5}">
                      <a16:colId xmlns:a16="http://schemas.microsoft.com/office/drawing/2014/main" val="20002"/>
                    </a:ext>
                  </a:extLst>
                </a:gridCol>
              </a:tblGrid>
              <a:tr h="300210">
                <a:tc>
                  <a:txBody>
                    <a:bodyPr/>
                    <a:lstStyle/>
                    <a:p>
                      <a:pPr algn="ctr" rtl="0" fontAlgn="t">
                        <a:spcBef>
                          <a:spcPts val="0"/>
                        </a:spcBef>
                        <a:spcAft>
                          <a:spcPts val="0"/>
                        </a:spcAft>
                      </a:pPr>
                      <a:r>
                        <a:rPr lang="en-US" sz="1400" b="0" i="0" u="none" strike="noStrike" dirty="0" err="1">
                          <a:solidFill>
                            <a:srgbClr val="000000"/>
                          </a:solidFill>
                          <a:effectLst/>
                          <a:latin typeface="Gill Sans" charset="0"/>
                          <a:ea typeface="Gill Sans" charset="0"/>
                          <a:cs typeface="Gill Sans" charset="0"/>
                        </a:rPr>
                        <a:t>CompetitionOpenSince</a:t>
                      </a:r>
                      <a:r>
                        <a:rPr lang="en-US" sz="1400" b="0" i="0" u="none" strike="noStrike" dirty="0">
                          <a:solidFill>
                            <a:srgbClr val="000000"/>
                          </a:solidFill>
                          <a:effectLst/>
                          <a:latin typeface="Gill Sans" charset="0"/>
                          <a:ea typeface="Gill Sans" charset="0"/>
                          <a:cs typeface="Gill Sans" charset="0"/>
                        </a:rPr>
                        <a:t>[Month/Year]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integer</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gives the approximate year and month of the time the nearest competitor was opened</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2748">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Promo</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indicates whether a store is running a promo on that day</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0210">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Promo2</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Promo2 is a continuing and consecutive promotion for some stores: 0 = store is not participating, 1 = store is participating</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0210">
                <a:tc>
                  <a:txBody>
                    <a:bodyPr/>
                    <a:lstStyle/>
                    <a:p>
                      <a:pPr algn="ctr" rtl="0" fontAlgn="t">
                        <a:spcBef>
                          <a:spcPts val="0"/>
                        </a:spcBef>
                        <a:spcAft>
                          <a:spcPts val="0"/>
                        </a:spcAft>
                      </a:pPr>
                      <a:r>
                        <a:rPr lang="en-US" sz="1400" b="0" i="0" u="none" strike="noStrike">
                          <a:solidFill>
                            <a:srgbClr val="000000"/>
                          </a:solidFill>
                          <a:effectLst/>
                          <a:latin typeface="Gill Sans" charset="0"/>
                          <a:ea typeface="Gill Sans" charset="0"/>
                          <a:cs typeface="Gill Sans" charset="0"/>
                        </a:rPr>
                        <a:t>Promo2Since[Year/Week]</a:t>
                      </a:r>
                      <a:endParaRPr lang="en-US" sz="140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integer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describes the year and calendar week when the store started participating in Promo2</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0210">
                <a:tc>
                  <a:txBody>
                    <a:bodyPr/>
                    <a:lstStyle/>
                    <a:p>
                      <a:pPr algn="ctr" rtl="0" fontAlgn="t">
                        <a:spcBef>
                          <a:spcPts val="0"/>
                        </a:spcBef>
                        <a:spcAft>
                          <a:spcPts val="0"/>
                        </a:spcAft>
                      </a:pPr>
                      <a:r>
                        <a:rPr lang="en-US" sz="1400" b="0" i="0" u="none" strike="noStrike" dirty="0" err="1">
                          <a:solidFill>
                            <a:srgbClr val="000000"/>
                          </a:solidFill>
                          <a:effectLst/>
                          <a:latin typeface="Gill Sans" charset="0"/>
                          <a:ea typeface="Gill Sans" charset="0"/>
                          <a:cs typeface="Gill Sans" charset="0"/>
                        </a:rPr>
                        <a:t>PromoInterval</a:t>
                      </a:r>
                      <a:r>
                        <a:rPr lang="en-US" sz="1400" b="0" i="0" u="none" strike="noStrike" dirty="0">
                          <a:solidFill>
                            <a:srgbClr val="000000"/>
                          </a:solidFill>
                          <a:effectLst/>
                          <a:latin typeface="Gill Sans" charset="0"/>
                          <a:ea typeface="Gill Sans" charset="0"/>
                          <a:cs typeface="Gill Sans" charset="0"/>
                        </a:rPr>
                        <a:t> </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character</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Gill Sans" charset="0"/>
                          <a:ea typeface="Gill Sans" charset="0"/>
                          <a:cs typeface="Gill Sans" charset="0"/>
                        </a:rPr>
                        <a:t>describes the consecutive intervals Promo2 is started, naming the months the promotion is started anew. </a:t>
                      </a:r>
                      <a:endParaRPr lang="en-US" sz="1400" dirty="0">
                        <a:effectLst/>
                        <a:latin typeface="Gill Sans" charset="0"/>
                        <a:ea typeface="Gill Sans" charset="0"/>
                        <a:cs typeface="Gill Sans" charset="0"/>
                      </a:endParaRPr>
                    </a:p>
                  </a:txBody>
                  <a:tcPr marL="42643" marR="42643" marT="42643" marB="4264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780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ame 11"/>
          <p:cNvSpPr/>
          <p:nvPr/>
        </p:nvSpPr>
        <p:spPr>
          <a:xfrm>
            <a:off x="357809" y="342899"/>
            <a:ext cx="11469756" cy="6172200"/>
          </a:xfrm>
          <a:prstGeom prst="frame">
            <a:avLst>
              <a:gd name="adj1" fmla="val 458"/>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p:cNvSpPr/>
          <p:nvPr/>
        </p:nvSpPr>
        <p:spPr>
          <a:xfrm>
            <a:off x="0" y="0"/>
            <a:ext cx="12192000" cy="6858000"/>
          </a:xfrm>
          <a:prstGeom prst="frame">
            <a:avLst>
              <a:gd name="adj1" fmla="val 3679"/>
            </a:avLst>
          </a:prstGeom>
          <a:solidFill>
            <a:srgbClr val="DC2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774795" y="469500"/>
            <a:ext cx="5894363" cy="461665"/>
          </a:xfrm>
          <a:prstGeom prst="rect">
            <a:avLst/>
          </a:prstGeom>
          <a:noFill/>
        </p:spPr>
        <p:txBody>
          <a:bodyPr wrap="square" rtlCol="0">
            <a:spAutoFit/>
          </a:bodyPr>
          <a:lstStyle/>
          <a:p>
            <a:r>
              <a:rPr lang="en-US" sz="2400" b="1" dirty="0">
                <a:latin typeface="Gill Sans SemiBold" charset="0"/>
                <a:ea typeface="Gill Sans SemiBold" charset="0"/>
                <a:cs typeface="Gill Sans SemiBold" charset="0"/>
              </a:rPr>
              <a:t>2. Data Preparation: </a:t>
            </a:r>
            <a:r>
              <a:rPr lang="en-US" sz="2400" dirty="0">
                <a:latin typeface="Gill Sans Light" charset="0"/>
                <a:ea typeface="Gill Sans Light" charset="0"/>
                <a:cs typeface="Gill Sans Light" charset="0"/>
              </a:rPr>
              <a:t>Data Exploration </a:t>
            </a:r>
          </a:p>
        </p:txBody>
      </p:sp>
      <p:sp>
        <p:nvSpPr>
          <p:cNvPr id="5" name="Rectangle 1"/>
          <p:cNvSpPr>
            <a:spLocks noChangeArrowheads="1"/>
          </p:cNvSpPr>
          <p:nvPr/>
        </p:nvSpPr>
        <p:spPr bwMode="auto">
          <a:xfrm>
            <a:off x="3529013"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charset="0"/>
              </a:rPr>
            </a:br>
            <a:endParaRPr kumimoji="0" lang="en-US" altLang="en-US"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charset="0"/>
            </a:endParaRPr>
          </a:p>
        </p:txBody>
      </p:sp>
      <p:pic>
        <p:nvPicPr>
          <p:cNvPr id="5122" name="Picture 2" descr="https://lh4.googleusercontent.com/J4IiRliI8ODPHX7wi9u3WbU1NQtIVXjcsl_yasAE-TDiOfwy1OTjFry4H0bGsZ24R6UgF32SD0VIlh3zagHvOZ6QO8yoiM-6rC_NUT6vXGrcW_B9REVrjVqNwcSDeacFjAWiU4k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391" y="2182629"/>
            <a:ext cx="3011513" cy="246502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4.googleusercontent.com/iT2c1qaQO2HzimNBKzJ94jGKIrqomAOxvhZ0MlB5vzy-LEPMlcXs0fcn90mQo4kx2e_PLBBqbFcfCfWpcguXPh6yI-JJWkYZ9MsxAwub-TavTwBjIjcWyF3PwxODwvM7SBKQndj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900" y="2471928"/>
            <a:ext cx="3439958" cy="223959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lh4.googleusercontent.com/2Dl8wEcQp2JKSb1XCajVCR9E6g-NwPq8kTVHVGlTbwscSjngb3Z5J8WNRq7BFL8RYnzDYjIa-9YAW8_nTrP0dp-QdzM_CoS-cmP0migvE27lDLYwxz_SBtANj22Xhebtsk0Ppod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81" y="2376610"/>
            <a:ext cx="3448166" cy="234630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83536" y="1804224"/>
            <a:ext cx="4216227" cy="400110"/>
          </a:xfrm>
          <a:prstGeom prst="rect">
            <a:avLst/>
          </a:prstGeom>
          <a:noFill/>
        </p:spPr>
        <p:txBody>
          <a:bodyPr wrap="square" rtlCol="0">
            <a:spAutoFit/>
          </a:bodyPr>
          <a:lstStyle/>
          <a:p>
            <a:pPr algn="ctr"/>
            <a:r>
              <a:rPr lang="en-US" sz="2000" b="1" dirty="0">
                <a:latin typeface="Gill Sans SemiBold" charset="0"/>
                <a:ea typeface="Gill Sans SemiBold" charset="0"/>
                <a:cs typeface="Gill Sans SemiBold" charset="0"/>
              </a:rPr>
              <a:t>Store </a:t>
            </a:r>
            <a:r>
              <a:rPr lang="en-US" sz="2000" b="1">
                <a:latin typeface="Gill Sans SemiBold" charset="0"/>
                <a:ea typeface="Gill Sans SemiBold" charset="0"/>
                <a:cs typeface="Gill Sans SemiBold" charset="0"/>
              </a:rPr>
              <a:t>Type Distribution</a:t>
            </a:r>
            <a:endParaRPr lang="en-US" sz="2000" b="1" dirty="0">
              <a:latin typeface="Gill Sans SemiBold" charset="0"/>
              <a:ea typeface="Gill Sans SemiBold" charset="0"/>
              <a:cs typeface="Gill Sans SemiBold" charset="0"/>
            </a:endParaRPr>
          </a:p>
        </p:txBody>
      </p:sp>
      <p:sp>
        <p:nvSpPr>
          <p:cNvPr id="15" name="TextBox 14"/>
          <p:cNvSpPr txBox="1"/>
          <p:nvPr/>
        </p:nvSpPr>
        <p:spPr>
          <a:xfrm>
            <a:off x="7578033" y="1780171"/>
            <a:ext cx="4216227" cy="400110"/>
          </a:xfrm>
          <a:prstGeom prst="rect">
            <a:avLst/>
          </a:prstGeom>
          <a:noFill/>
        </p:spPr>
        <p:txBody>
          <a:bodyPr wrap="square" rtlCol="0">
            <a:spAutoFit/>
          </a:bodyPr>
          <a:lstStyle/>
          <a:p>
            <a:pPr algn="ctr"/>
            <a:r>
              <a:rPr lang="en-US" sz="2000" b="1">
                <a:latin typeface="Gill Sans SemiBold" charset="0"/>
                <a:ea typeface="Gill Sans SemiBold" charset="0"/>
                <a:cs typeface="Gill Sans SemiBold" charset="0"/>
              </a:rPr>
              <a:t>Sales Distribution</a:t>
            </a:r>
            <a:endParaRPr lang="en-US" sz="2000" b="1" dirty="0">
              <a:latin typeface="Gill Sans SemiBold" charset="0"/>
              <a:ea typeface="Gill Sans SemiBold" charset="0"/>
              <a:cs typeface="Gill Sans SemiBold" charset="0"/>
            </a:endParaRPr>
          </a:p>
        </p:txBody>
      </p:sp>
      <p:sp>
        <p:nvSpPr>
          <p:cNvPr id="16" name="TextBox 15"/>
          <p:cNvSpPr txBox="1"/>
          <p:nvPr/>
        </p:nvSpPr>
        <p:spPr>
          <a:xfrm>
            <a:off x="4138742" y="1784994"/>
            <a:ext cx="4216227" cy="400110"/>
          </a:xfrm>
          <a:prstGeom prst="rect">
            <a:avLst/>
          </a:prstGeom>
          <a:noFill/>
        </p:spPr>
        <p:txBody>
          <a:bodyPr wrap="square" rtlCol="0">
            <a:spAutoFit/>
          </a:bodyPr>
          <a:lstStyle/>
          <a:p>
            <a:pPr algn="ctr"/>
            <a:r>
              <a:rPr lang="en-US" sz="2000" b="1" dirty="0">
                <a:latin typeface="Gill Sans SemiBold" charset="0"/>
                <a:ea typeface="Gill Sans SemiBold" charset="0"/>
                <a:cs typeface="Gill Sans SemiBold" charset="0"/>
              </a:rPr>
              <a:t>Open vs Closed Stores</a:t>
            </a:r>
          </a:p>
        </p:txBody>
      </p:sp>
      <p:sp>
        <p:nvSpPr>
          <p:cNvPr id="17" name="TextBox 16"/>
          <p:cNvSpPr txBox="1"/>
          <p:nvPr/>
        </p:nvSpPr>
        <p:spPr>
          <a:xfrm>
            <a:off x="1736650" y="4746365"/>
            <a:ext cx="1745471" cy="400110"/>
          </a:xfrm>
          <a:prstGeom prst="rect">
            <a:avLst/>
          </a:prstGeom>
          <a:noFill/>
        </p:spPr>
        <p:txBody>
          <a:bodyPr wrap="square" rtlCol="0">
            <a:spAutoFit/>
          </a:bodyPr>
          <a:lstStyle/>
          <a:p>
            <a:pPr algn="ctr"/>
            <a:r>
              <a:rPr lang="en-US" sz="2000">
                <a:latin typeface="Gill Sans" charset="0"/>
                <a:ea typeface="Gill Sans" charset="0"/>
                <a:cs typeface="Gill Sans" charset="0"/>
              </a:rPr>
              <a:t>A&gt;D&gt;C&gt;&gt;B</a:t>
            </a:r>
            <a:endParaRPr lang="en-US" sz="2000" dirty="0">
              <a:latin typeface="Gill Sans" charset="0"/>
              <a:ea typeface="Gill Sans" charset="0"/>
              <a:cs typeface="Gill Sans" charset="0"/>
            </a:endParaRPr>
          </a:p>
        </p:txBody>
      </p:sp>
      <p:sp>
        <p:nvSpPr>
          <p:cNvPr id="18" name="TextBox 17"/>
          <p:cNvSpPr txBox="1"/>
          <p:nvPr/>
        </p:nvSpPr>
        <p:spPr>
          <a:xfrm>
            <a:off x="8678281" y="4753266"/>
            <a:ext cx="2273923" cy="400110"/>
          </a:xfrm>
          <a:prstGeom prst="rect">
            <a:avLst/>
          </a:prstGeom>
          <a:noFill/>
        </p:spPr>
        <p:txBody>
          <a:bodyPr wrap="square" rtlCol="0">
            <a:spAutoFit/>
          </a:bodyPr>
          <a:lstStyle/>
          <a:p>
            <a:pPr algn="ctr"/>
            <a:r>
              <a:rPr lang="en-US" sz="2000" dirty="0">
                <a:latin typeface="Gill Sans" charset="0"/>
                <a:ea typeface="Gill Sans" charset="0"/>
                <a:cs typeface="Gill Sans" charset="0"/>
              </a:rPr>
              <a:t>No Negative Sales</a:t>
            </a:r>
          </a:p>
        </p:txBody>
      </p:sp>
      <p:sp>
        <p:nvSpPr>
          <p:cNvPr id="19" name="TextBox 18"/>
          <p:cNvSpPr txBox="1"/>
          <p:nvPr/>
        </p:nvSpPr>
        <p:spPr>
          <a:xfrm>
            <a:off x="4812291" y="4711526"/>
            <a:ext cx="2860631" cy="707886"/>
          </a:xfrm>
          <a:prstGeom prst="rect">
            <a:avLst/>
          </a:prstGeom>
          <a:noFill/>
        </p:spPr>
        <p:txBody>
          <a:bodyPr wrap="square" rtlCol="0">
            <a:spAutoFit/>
          </a:bodyPr>
          <a:lstStyle/>
          <a:p>
            <a:pPr algn="ctr"/>
            <a:r>
              <a:rPr lang="en-US" sz="2000">
                <a:latin typeface="Gill Sans" charset="0"/>
                <a:ea typeface="Gill Sans" charset="0"/>
                <a:cs typeface="Gill Sans" charset="0"/>
              </a:rPr>
              <a:t>Significant proportion of closed stores</a:t>
            </a:r>
            <a:endParaRPr lang="en-US" sz="2000" dirty="0">
              <a:latin typeface="Gill Sans" charset="0"/>
              <a:ea typeface="Gill Sans" charset="0"/>
              <a:cs typeface="Gill Sans" charset="0"/>
            </a:endParaRPr>
          </a:p>
        </p:txBody>
      </p:sp>
    </p:spTree>
    <p:extLst>
      <p:ext uri="{BB962C8B-B14F-4D97-AF65-F5344CB8AC3E}">
        <p14:creationId xmlns:p14="http://schemas.microsoft.com/office/powerpoint/2010/main" val="20819924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8086</TotalTime>
  <Words>2077</Words>
  <Application>Microsoft Office PowerPoint</Application>
  <PresentationFormat>Widescreen</PresentationFormat>
  <Paragraphs>527</Paragraphs>
  <Slides>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Gill Sans</vt:lpstr>
      <vt:lpstr>Gill Sans Light</vt:lpstr>
      <vt:lpstr>Gill Sans SemiBold</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#SHAUN LIM CHOON HOH#</dc:creator>
  <cp:lastModifiedBy>er chin</cp:lastModifiedBy>
  <cp:revision>67</cp:revision>
  <dcterms:created xsi:type="dcterms:W3CDTF">2018-11-04T16:07:35Z</dcterms:created>
  <dcterms:modified xsi:type="dcterms:W3CDTF">2018-11-13T15:20:01Z</dcterms:modified>
</cp:coreProperties>
</file>